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heme/themeOverride2.xml" ContentType="application/vnd.openxmlformats-officedocument.themeOverr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1" r:id="rId2"/>
  </p:sldMasterIdLst>
  <p:notesMasterIdLst>
    <p:notesMasterId r:id="rId43"/>
  </p:notesMasterIdLst>
  <p:sldIdLst>
    <p:sldId id="295" r:id="rId3"/>
    <p:sldId id="296" r:id="rId4"/>
    <p:sldId id="257" r:id="rId5"/>
    <p:sldId id="292" r:id="rId6"/>
    <p:sldId id="280" r:id="rId7"/>
    <p:sldId id="287" r:id="rId8"/>
    <p:sldId id="272" r:id="rId9"/>
    <p:sldId id="258" r:id="rId10"/>
    <p:sldId id="289" r:id="rId11"/>
    <p:sldId id="290" r:id="rId12"/>
    <p:sldId id="262" r:id="rId13"/>
    <p:sldId id="298" r:id="rId14"/>
    <p:sldId id="301" r:id="rId15"/>
    <p:sldId id="302" r:id="rId16"/>
    <p:sldId id="303" r:id="rId17"/>
    <p:sldId id="288" r:id="rId18"/>
    <p:sldId id="305" r:id="rId19"/>
    <p:sldId id="285" r:id="rId20"/>
    <p:sldId id="284" r:id="rId21"/>
    <p:sldId id="297" r:id="rId22"/>
    <p:sldId id="259" r:id="rId23"/>
    <p:sldId id="260" r:id="rId24"/>
    <p:sldId id="261" r:id="rId25"/>
    <p:sldId id="267" r:id="rId26"/>
    <p:sldId id="275" r:id="rId27"/>
    <p:sldId id="268" r:id="rId28"/>
    <p:sldId id="269" r:id="rId29"/>
    <p:sldId id="277" r:id="rId30"/>
    <p:sldId id="270" r:id="rId31"/>
    <p:sldId id="274" r:id="rId32"/>
    <p:sldId id="271" r:id="rId33"/>
    <p:sldId id="276" r:id="rId34"/>
    <p:sldId id="304" r:id="rId35"/>
    <p:sldId id="263" r:id="rId36"/>
    <p:sldId id="306" r:id="rId37"/>
    <p:sldId id="265" r:id="rId38"/>
    <p:sldId id="273" r:id="rId39"/>
    <p:sldId id="299" r:id="rId40"/>
    <p:sldId id="286" r:id="rId41"/>
    <p:sldId id="264"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68996" autoAdjust="0"/>
  </p:normalViewPr>
  <p:slideViewPr>
    <p:cSldViewPr snapToGrid="0" snapToObjects="1">
      <p:cViewPr varScale="1">
        <p:scale>
          <a:sx n="51" d="100"/>
          <a:sy n="51" d="100"/>
        </p:scale>
        <p:origin x="1980"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p:scale>
          <a:sx n="75" d="100"/>
          <a:sy n="75" d="100"/>
        </p:scale>
        <p:origin x="-2430" y="2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wmf"/></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6.62116" units="1/cm"/>
          <inkml:channelProperty channel="Y" name="resolution" value="46.54546" units="1/cm"/>
          <inkml:channelProperty channel="T" name="resolution" value="1" units="1/dev"/>
        </inkml:channelProperties>
      </inkml:inkSource>
      <inkml:timestamp xml:id="ts0" timeString="2016-02-24T02:23:02.148"/>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0 106 0,'13'0'15,"0"0"17,1 0-17,-1 0-15,0 0 16,0 0 0,1 0-1,-1 0 1,0 0-1,0 0 1,1 0 0,-1 0-1,13 0-15,1 0 16,12 0-16,-12 0 16,-1 0-16,1 0 15,-14 0-15,0 0 16,0 0-16,1 0 15,-1 0 1,0 0 0,0 0-1,1 0-15,-1 0 16,0 0 0,14 14-1,-1-14-15,0 0 16,1 0-16,-1 0 15,1 0-15,-1 0 16,-13 0-16,1 0 16,-1 0-1,0 0 1,14 0 62,-1 0-62,1 0-16,-1 0 15,0 0-15,1 0 16,13 0-16,-14 0 16,1 0-16,-14 0 15,0 0-15,0 0 16,0-14-1,1 14-15,-1 0 16,-13-13 0,13 13-1,0 0 1,1 0-16,-14-13 16,13 13-16,0 0 0,14 0 15,-14 0 1,13-13-16,1 13 15,-14 0-15,13-14 0,1 14 16,-14 0-16,0 0 16,0-13-1,1 13-15,12-13 16,1 13 0,-14 0-16,0 0 15,-13-13-15,13 13 16,1 0-1,-1 0 1,0 0-16,0 0 16,14 0-1,-14 0-15,13 0 16,-12 0 0,12 0-1,-13 0-15,14 0 16,-14 0-16,0 0 15,14 0-15,-14 0 16,0 0 0,0 0-16,1 0 15,-1 13 1,0 0-16,0-13 16,14 0-16,-14 0 15,-13 13 1,13-13-16,0 0 15,1 0 1,12 0 0,-13 0-16,14 0 0,12 0 15,1 0-15,-13 0 16,-1 0-16,1 0 16,-1 0-16,-13 0 15,0 0-15,1 0 16,-1 0-16,0 0 15,0 0 1,1 0-16,12 0 16,-13 0-16,1-13 15,12 13-15,-13 0 16,0-13 0,14 13-16,-1 0 15,-12 0-15,12 0 16,-13 0-16,1 0 15,-1-13 1,0 13-16,0 0 16,14 0-16,-14 0 15,0 0-15,0 0 16,1 0-16,-1-13 16,0 13-16,0 0 15,0 0 1,1 0-1,-1 0 1,0 0 0,0 0-16,1 0 15,-1 0 17,0 0-17,0 0-15,1 13 16,-1-13-16,13 0 15,1 0-15,-1 13 16,1-13-16,-14 13 16,0-13-16,0 0 15</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6.62116" units="1/cm"/>
          <inkml:channelProperty channel="Y" name="resolution" value="46.54546" units="1/cm"/>
          <inkml:channelProperty channel="T" name="resolution" value="1" units="1/dev"/>
        </inkml:channelProperties>
      </inkml:inkSource>
      <inkml:timestamp xml:id="ts0" timeString="2016-02-24T02:23:52.658"/>
    </inkml:context>
    <inkml:brush xml:id="br0">
      <inkml:brushProperty name="width" value="0.26667" units="cm"/>
      <inkml:brushProperty name="height" value="0.53333" units="cm"/>
      <inkml:brushProperty name="color" value="#FFFF00"/>
      <inkml:brushProperty name="tip" value="rectangle"/>
      <inkml:brushProperty name="rasterOp" value="maskPen"/>
      <inkml:brushProperty name="fitToCurve" value="1"/>
    </inkml:brush>
  </inkml:definitions>
  <inkml:trace contextRef="#ctx0" brushRef="#br0">-1 94 0,'13'0'390,"0"0"-390,0 0 16,1 0-16,-1-13 15,0 13 17,0 0-17,1 0 1,-14-13-16,13 13 16,0 0-1,0 0 1,0-14 93,1 14-93,-1 0-16,0 0 31,0 0-15,1 0 31,-1 0-32,0 0 1,0 0-1,0 0 1,-13 14 0,14-14-1,-1 0 32,0 0-31,0 0-1,1 0 1,-14 13-16,13-13 16,0 0-16,0 0 31,1 0 0,-1 0-15,0 13-1,0-13 1,0 0 0,-13 13-1,14-13-15,-1 0 0,0 0 32,0 0-17,1 0 1,-1 0-1,0 0 1,0 0-16,1 0 16,-1 0-16,0 0 15,0 0 1,0 0 0,1 0-16,12 0 15,-13 0-15,14 0 16,-14 0-16,14 0 15,-14 0-15,0 0 16,0-13 0,0 13-1,1 0 1,-1 0-16,0 0 16,0 0-1,1 0 1,-1 0-1,0 0 1,0 0 0,0 0-1,1-13 1,-1 13-16,0 0 16,0 0-1,1 0-15,-1 0 16,0 0 15,0 0-31,1 0 16,-1 0 15,13 0-15,-13 0-16,-13-13 15,27 13-15,-1 0 16,-12 0-16,-1 0 15,0 0-15,14 0 16,-14 0 0,0 0-1,0 0-15,0 0 16,1 0 0,-1 0-1,0 0 1,0 0-1,1 0 1,-1 0-16,0 0 16,0 0-1,1 0 1,12 0 0,-13 0-1,0 0-15,1 0 16,-1 0-16,0 0 15,0 0-15,1 0 32,-1 0-17,0 0 1,0 0-16,0 0 16,1 0-1,-1 0 1,0 0 15,0 0-15,1 0-1,-1 0 1,0 0 0,0 0-16,1 0 15,-1 0 1,0 0-1,0 0 1,0 0-16,1 0 16,-1 0-1,0 0-15,27 0 16,-27 0-16,0 0 16,1 0-16,12 0 15,-13 0 1,14 0-1,-1-14 1,-13 14-16,1 0 16,-1 0-1,0 0-15,0 0 16,1 0 15,-1 0-15,0 0-16,0 0 15,-13-13 1,13 13-16,1 0 16,-1 0-1,0 0 1,0 0 0,1 0-1,-1 0 1,0 0-16,0 0 15,0 0 1,1 0 15,-1 0-31,0 0 16,0 0 0,1 0-1,-1 0 1,0 13-1,0-13 1,1 0 0,-1 0-16,0 14 15,0-14 1,0 0 0,1 0-16,-14 13 0,13-13 15,0 13-15,0-13 16,1 0-1,-1 13 1,0-13 15,0 0-31,14 13 16,-14-13-16,13 14 16,-12-14-16,25 0 15,-25 13-15,-1-13 16,0 0-16,-13 13 15,13-13-15,1 0 16,-1 0 0,0 0-1,0 0-15,0 0 16,1 0-16,12 0 16,-13 0-16,14 0 15,-14 0-15,13 0 16,1 0-1,-14-13 1,0 13-16,14 0 16,-14 0-1,0 0-15,1 0 16,12-13 0,-13 13-16,0 0 15,1-14-15,-1 1 16,0 13-16,14 0 15,-14-13-15,0 0 16,0 13-16,1 0 16,-1 0-1,0-13-15,0 13 16,0 0-16,14 0 16,-1-14-16,1 14 15,-1-13-15,1 0 16,-14 13-16,0 0 15,0 0-15,1-13 16,-1 13 0,13 0-1,-12 0 1,-1 0-16,0 0 16,0 0-16,14 0 15,-1 0 1,-13-14-16,1 14 15,-1 0-15,13 0 16,1 0-16,-14 0 16,13 0-16,-12 0 15,-1 0-15,0 0 16,0 0 0,1 14-16,-1-14 15,0 0-15,0 0 16,1 0-16,12 0 15,0 0-15,14 0 16,-13 13 0,-14-13-16,0 0 0,0 13 15,1-13 17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DF2D26-CE2C-41C9-886C-1DA3133C5D9E}" type="datetimeFigureOut">
              <a:rPr lang="en-US" smtClean="0"/>
              <a:t>2/23/2018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906FEF-AEA0-4C34-8A04-F7A829DBB295}" type="slidenum">
              <a:rPr lang="en-US" smtClean="0"/>
              <a:t>‹#›</a:t>
            </a:fld>
            <a:endParaRPr lang="en-US"/>
          </a:p>
        </p:txBody>
      </p:sp>
    </p:spTree>
    <p:extLst>
      <p:ext uri="{BB962C8B-B14F-4D97-AF65-F5344CB8AC3E}">
        <p14:creationId xmlns:p14="http://schemas.microsoft.com/office/powerpoint/2010/main" val="3206453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msdn.microsoft.com/en-us/library/dd206996(v=SQL.100).aspx"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1F4AA-0E3E-47DC-AD2B-96FB90FF48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6386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Initially, I pushed back for a couple of years because I thought it would be a royal pain to do DBA work without </a:t>
            </a:r>
            <a:r>
              <a:rPr lang="en-US" sz="1200" kern="1200" dirty="0" err="1" smtClean="0">
                <a:solidFill>
                  <a:schemeClr val="tx1"/>
                </a:solidFill>
                <a:latin typeface="+mn-lt"/>
                <a:ea typeface="+mn-ea"/>
                <a:cs typeface="+mn-cs"/>
              </a:rPr>
              <a:t>sysadmin</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We still had a lot of SQL Server 2000 at the time also.</a:t>
            </a:r>
          </a:p>
          <a:p>
            <a:r>
              <a:rPr lang="en-US" sz="1200" kern="1200" dirty="0" smtClean="0">
                <a:solidFill>
                  <a:schemeClr val="tx1"/>
                </a:solidFill>
                <a:latin typeface="+mn-lt"/>
                <a:ea typeface="+mn-ea"/>
                <a:cs typeface="+mn-cs"/>
              </a:rPr>
              <a:t>The fact that SQL Server 2014 will have this type of role built-in validates this work.</a:t>
            </a:r>
          </a:p>
          <a:p>
            <a:r>
              <a:rPr lang="en-US" sz="1200" kern="1200" dirty="0" smtClean="0">
                <a:solidFill>
                  <a:schemeClr val="tx1"/>
                </a:solidFill>
                <a:latin typeface="+mn-lt"/>
                <a:ea typeface="+mn-ea"/>
                <a:cs typeface="+mn-cs"/>
              </a:rPr>
              <a:t>I thought this would be harder.</a:t>
            </a:r>
          </a:p>
          <a:p>
            <a:r>
              <a:rPr lang="en-US" sz="1200" kern="1200" dirty="0" smtClean="0">
                <a:solidFill>
                  <a:schemeClr val="tx1"/>
                </a:solidFill>
                <a:latin typeface="+mn-lt"/>
                <a:ea typeface="+mn-ea"/>
                <a:cs typeface="+mn-cs"/>
              </a:rPr>
              <a:t>It’s still viable given how long it takes a company to adopt the latest version.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This is</a:t>
            </a:r>
            <a:r>
              <a:rPr lang="en-US" sz="1200" kern="1200" baseline="0" dirty="0" smtClean="0">
                <a:solidFill>
                  <a:schemeClr val="tx1"/>
                </a:solidFill>
                <a:latin typeface="+mn-lt"/>
                <a:ea typeface="+mn-ea"/>
                <a:cs typeface="+mn-cs"/>
              </a:rPr>
              <a:t> the initial notification of the breach that Anthem sent to it’s associates. I will show you on the next slide why this is so scary.</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5906FEF-AEA0-4C34-8A04-F7A829DBB295}" type="slidenum">
              <a:rPr lang="en-US" smtClean="0"/>
              <a:t>11</a:t>
            </a:fld>
            <a:endParaRPr lang="en-US"/>
          </a:p>
        </p:txBody>
      </p:sp>
    </p:spTree>
    <p:extLst>
      <p:ext uri="{BB962C8B-B14F-4D97-AF65-F5344CB8AC3E}">
        <p14:creationId xmlns:p14="http://schemas.microsoft.com/office/powerpoint/2010/main" val="27155481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Need </a:t>
            </a:r>
            <a:r>
              <a:rPr lang="en-US" baseline="0" smtClean="0"/>
              <a:t>sysadmin: </a:t>
            </a:r>
            <a:r>
              <a:rPr lang="en-US" smtClean="0"/>
              <a:t>Deployments</a:t>
            </a:r>
            <a:r>
              <a:rPr lang="en-US" dirty="0" smtClean="0"/>
              <a:t>,</a:t>
            </a:r>
            <a:r>
              <a:rPr lang="en-US" baseline="0" dirty="0" smtClean="0"/>
              <a:t> Incidents, DR tests</a:t>
            </a:r>
            <a:endParaRPr lang="en-US" dirty="0"/>
          </a:p>
        </p:txBody>
      </p:sp>
      <p:sp>
        <p:nvSpPr>
          <p:cNvPr id="4" name="Slide Number Placeholder 3"/>
          <p:cNvSpPr>
            <a:spLocks noGrp="1"/>
          </p:cNvSpPr>
          <p:nvPr>
            <p:ph type="sldNum" sz="quarter" idx="10"/>
          </p:nvPr>
        </p:nvSpPr>
        <p:spPr/>
        <p:txBody>
          <a:bodyPr/>
          <a:lstStyle/>
          <a:p>
            <a:fld id="{75906FEF-AEA0-4C34-8A04-F7A829DBB295}" type="slidenum">
              <a:rPr lang="en-US" smtClean="0"/>
              <a:t>12</a:t>
            </a:fld>
            <a:endParaRPr lang="en-US"/>
          </a:p>
        </p:txBody>
      </p:sp>
    </p:spTree>
    <p:extLst>
      <p:ext uri="{BB962C8B-B14F-4D97-AF65-F5344CB8AC3E}">
        <p14:creationId xmlns:p14="http://schemas.microsoft.com/office/powerpoint/2010/main" val="1050435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Execute permissions on sp_configure with no parameters or with only the first parameter are granted to all users by default. </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To execute sp_configure with both parameters to change a configuration option or to run the RECONFIGURE statement, you must be granted the ALTER SETTINGS server-level permission. </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The ALTER SETTINGS permission is implicitly held by the sysadmin and </a:t>
            </a:r>
            <a:r>
              <a:rPr lang="en-US" sz="1200" b="0" i="0" u="none" strike="noStrike" kern="1200" dirty="0" err="1" smtClean="0">
                <a:solidFill>
                  <a:schemeClr val="tx1"/>
                </a:solidFill>
                <a:effectLst/>
                <a:latin typeface="+mn-lt"/>
                <a:ea typeface="+mn-ea"/>
                <a:cs typeface="+mn-cs"/>
              </a:rPr>
              <a:t>serveradmin</a:t>
            </a:r>
            <a:r>
              <a:rPr lang="en-US" sz="1200" b="0" i="0" u="none" strike="noStrike" kern="1200" dirty="0" smtClean="0">
                <a:solidFill>
                  <a:schemeClr val="tx1"/>
                </a:solidFill>
                <a:effectLst/>
                <a:latin typeface="+mn-lt"/>
                <a:ea typeface="+mn-ea"/>
                <a:cs typeface="+mn-cs"/>
              </a:rPr>
              <a:t> fixed server roles.</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RECONFIGURE permissions default to grantees of the ALTER SETTINGS permission. The sysadmin and </a:t>
            </a:r>
            <a:r>
              <a:rPr lang="en-US" sz="1200" b="0" i="0" u="none" strike="noStrike" kern="1200" dirty="0" err="1" smtClean="0">
                <a:solidFill>
                  <a:schemeClr val="tx1"/>
                </a:solidFill>
                <a:effectLst/>
                <a:latin typeface="+mn-lt"/>
                <a:ea typeface="+mn-ea"/>
                <a:cs typeface="+mn-cs"/>
              </a:rPr>
              <a:t>serveradmin</a:t>
            </a:r>
            <a:r>
              <a:rPr lang="en-US" sz="1200" b="0" i="0" u="none" strike="noStrike" kern="1200" dirty="0" smtClean="0">
                <a:solidFill>
                  <a:schemeClr val="tx1"/>
                </a:solidFill>
                <a:effectLst/>
                <a:latin typeface="+mn-lt"/>
                <a:ea typeface="+mn-ea"/>
                <a:cs typeface="+mn-cs"/>
              </a:rPr>
              <a:t> fixed server roles implicitly hold this permission.</a:t>
            </a:r>
            <a:endParaRPr lang="en-US" b="0" dirty="0" smtClean="0">
              <a:effectLst/>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75906FEF-AEA0-4C34-8A04-F7A829DBB295}" type="slidenum">
              <a:rPr lang="en-US" smtClean="0"/>
              <a:t>13</a:t>
            </a:fld>
            <a:endParaRPr lang="en-US"/>
          </a:p>
        </p:txBody>
      </p:sp>
    </p:spTree>
    <p:extLst>
      <p:ext uri="{BB962C8B-B14F-4D97-AF65-F5344CB8AC3E}">
        <p14:creationId xmlns:p14="http://schemas.microsoft.com/office/powerpoint/2010/main" val="556934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0" u="none" strike="noStrike" kern="1200" dirty="0" smtClean="0">
                <a:solidFill>
                  <a:schemeClr val="tx1"/>
                </a:solidFill>
                <a:effectLst/>
                <a:latin typeface="+mn-lt"/>
                <a:ea typeface="+mn-ea"/>
                <a:cs typeface="+mn-cs"/>
              </a:rPr>
              <a:t>KILL</a:t>
            </a:r>
            <a:endParaRPr lang="en-US" b="0" dirty="0" smtClean="0">
              <a:effectLst/>
            </a:endParaRPr>
          </a:p>
          <a:p>
            <a:pPr rtl="0"/>
            <a:r>
              <a:rPr lang="en-US" sz="1200" b="0" i="0" u="none" strike="noStrike" kern="1200" dirty="0" smtClean="0">
                <a:solidFill>
                  <a:schemeClr val="tx1"/>
                </a:solidFill>
                <a:effectLst/>
                <a:latin typeface="+mn-lt"/>
                <a:ea typeface="+mn-ea"/>
                <a:cs typeface="+mn-cs"/>
              </a:rPr>
              <a:t>SQL 2012, 2008, 2008 R2</a:t>
            </a:r>
            <a:endParaRPr lang="en-US" b="0" dirty="0" smtClean="0">
              <a:effectLst/>
            </a:endParaRPr>
          </a:p>
          <a:p>
            <a:pPr rtl="0"/>
            <a:r>
              <a:rPr lang="en-US" sz="1200" b="0" i="0" u="none" strike="noStrike" kern="1200" dirty="0" smtClean="0">
                <a:solidFill>
                  <a:schemeClr val="tx1"/>
                </a:solidFill>
                <a:effectLst/>
                <a:latin typeface="+mn-lt"/>
                <a:ea typeface="+mn-ea"/>
                <a:cs typeface="+mn-cs"/>
              </a:rPr>
              <a:t>Requires the ALTER ANY CONNECTION permission. ALTER ANY CONNECTION is included with membership in the sysadmin or </a:t>
            </a:r>
            <a:r>
              <a:rPr lang="en-US" sz="1200" b="0" i="0" u="none" strike="noStrike" kern="1200" dirty="0" err="1" smtClean="0">
                <a:solidFill>
                  <a:schemeClr val="tx1"/>
                </a:solidFill>
                <a:effectLst/>
                <a:latin typeface="+mn-lt"/>
                <a:ea typeface="+mn-ea"/>
                <a:cs typeface="+mn-cs"/>
              </a:rPr>
              <a:t>processadmin</a:t>
            </a:r>
            <a:r>
              <a:rPr lang="en-US" sz="1200" b="0" i="0" u="none" strike="noStrike" kern="1200" dirty="0" smtClean="0">
                <a:solidFill>
                  <a:schemeClr val="tx1"/>
                </a:solidFill>
                <a:effectLst/>
                <a:latin typeface="+mn-lt"/>
                <a:ea typeface="+mn-ea"/>
                <a:cs typeface="+mn-cs"/>
              </a:rPr>
              <a:t> fixed server roles.</a:t>
            </a:r>
            <a:endParaRPr lang="en-US" b="0" dirty="0" smtClean="0">
              <a:effectLst/>
            </a:endParaRPr>
          </a:p>
          <a:p>
            <a:pPr rtl="0"/>
            <a:r>
              <a:rPr lang="en-US" sz="1200" b="0" i="0" u="none" strike="noStrike" kern="1200" dirty="0" smtClean="0">
                <a:solidFill>
                  <a:schemeClr val="tx1"/>
                </a:solidFill>
                <a:effectLst/>
                <a:latin typeface="+mn-lt"/>
                <a:ea typeface="+mn-ea"/>
                <a:cs typeface="+mn-cs"/>
              </a:rPr>
              <a:t>SQL 2005</a:t>
            </a:r>
            <a:endParaRPr lang="en-US" b="0" dirty="0" smtClean="0">
              <a:effectLst/>
            </a:endParaRPr>
          </a:p>
          <a:p>
            <a:pPr rtl="0"/>
            <a:r>
              <a:rPr lang="en-US" sz="1200" b="0" i="0" u="none" strike="noStrike" kern="1200" dirty="0" smtClean="0">
                <a:solidFill>
                  <a:schemeClr val="tx1"/>
                </a:solidFill>
                <a:effectLst/>
                <a:latin typeface="+mn-lt"/>
                <a:ea typeface="+mn-ea"/>
                <a:cs typeface="+mn-cs"/>
              </a:rPr>
              <a:t>Requires membership in the sysadmin </a:t>
            </a:r>
            <a:r>
              <a:rPr lang="en-US" sz="1200" b="1" i="0" u="none" strike="noStrike" kern="1200" dirty="0" smtClean="0">
                <a:solidFill>
                  <a:schemeClr val="tx1"/>
                </a:solidFill>
                <a:effectLst/>
                <a:latin typeface="+mn-lt"/>
                <a:ea typeface="+mn-ea"/>
                <a:cs typeface="+mn-cs"/>
              </a:rPr>
              <a:t>and</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processadmin</a:t>
            </a:r>
            <a:r>
              <a:rPr lang="en-US" sz="1200" b="0" i="0" u="none" strike="noStrike" kern="1200" dirty="0" smtClean="0">
                <a:solidFill>
                  <a:schemeClr val="tx1"/>
                </a:solidFill>
                <a:effectLst/>
                <a:latin typeface="+mn-lt"/>
                <a:ea typeface="+mn-ea"/>
                <a:cs typeface="+mn-cs"/>
              </a:rPr>
              <a:t> fixed database roles.</a:t>
            </a:r>
            <a:endParaRPr lang="en-US" b="0" dirty="0" smtClean="0">
              <a:effectLst/>
            </a:endParaRPr>
          </a:p>
          <a:p>
            <a:pPr rtl="0"/>
            <a:r>
              <a:rPr lang="en-US" sz="1200" b="0" i="0" u="none" strike="noStrike" kern="1200" dirty="0" smtClean="0">
                <a:solidFill>
                  <a:schemeClr val="tx1"/>
                </a:solidFill>
                <a:effectLst/>
                <a:latin typeface="+mn-lt"/>
                <a:ea typeface="+mn-ea"/>
                <a:cs typeface="+mn-cs"/>
              </a:rPr>
              <a:t>AND???</a:t>
            </a:r>
            <a:endParaRPr lang="en-US" b="0" dirty="0" smtClean="0">
              <a:effectLst/>
            </a:endParaRPr>
          </a:p>
          <a:p>
            <a:pPr rtl="0"/>
            <a:r>
              <a:rPr lang="en-US" sz="1200" b="1" i="0" u="none" strike="noStrike" kern="1200" dirty="0" smtClean="0">
                <a:solidFill>
                  <a:schemeClr val="tx1"/>
                </a:solidFill>
                <a:effectLst/>
                <a:latin typeface="+mn-lt"/>
                <a:ea typeface="+mn-ea"/>
                <a:cs typeface="+mn-cs"/>
              </a:rPr>
              <a:t>ERRORLOG</a:t>
            </a:r>
            <a:endParaRPr lang="en-US" b="0" dirty="0" smtClean="0">
              <a:effectLst/>
            </a:endParaRPr>
          </a:p>
          <a:p>
            <a:pPr rtl="0"/>
            <a:r>
              <a:rPr lang="en-US" sz="1200" b="0" i="0" u="none" strike="noStrike" kern="1200" dirty="0" smtClean="0">
                <a:solidFill>
                  <a:schemeClr val="tx1"/>
                </a:solidFill>
                <a:effectLst/>
                <a:latin typeface="+mn-lt"/>
                <a:ea typeface="+mn-ea"/>
                <a:cs typeface="+mn-cs"/>
              </a:rPr>
              <a:t>A bit of a PITA to nail down exact perms.</a:t>
            </a:r>
            <a:endParaRPr lang="en-US" b="0" dirty="0" smtClean="0">
              <a:effectLst/>
            </a:endParaRPr>
          </a:p>
          <a:p>
            <a:pPr rtl="0"/>
            <a:r>
              <a:rPr lang="en-US" sz="1200" b="0" i="0" u="none" strike="noStrike" kern="1200" dirty="0" err="1" smtClean="0">
                <a:solidFill>
                  <a:schemeClr val="tx1"/>
                </a:solidFill>
                <a:effectLst/>
                <a:latin typeface="+mn-lt"/>
                <a:ea typeface="+mn-ea"/>
                <a:cs typeface="+mn-cs"/>
              </a:rPr>
              <a:t>sp_readerrorlog</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xp_readerrorlog</a:t>
            </a:r>
            <a:r>
              <a:rPr lang="en-US" sz="1200" b="0" i="0" u="none" strike="noStrike" kern="1200" dirty="0" smtClean="0">
                <a:solidFill>
                  <a:schemeClr val="tx1"/>
                </a:solidFill>
                <a:effectLst/>
                <a:latin typeface="+mn-lt"/>
                <a:ea typeface="+mn-ea"/>
                <a:cs typeface="+mn-cs"/>
              </a:rPr>
              <a:t>?</a:t>
            </a:r>
            <a:endParaRPr lang="en-US" b="0" dirty="0" smtClean="0">
              <a:effectLst/>
            </a:endParaRPr>
          </a:p>
          <a:p>
            <a:pPr rtl="0"/>
            <a:r>
              <a:rPr lang="en-US" sz="1200" b="0" i="0" u="none" strike="noStrike" kern="1200" dirty="0" smtClean="0">
                <a:solidFill>
                  <a:schemeClr val="tx1"/>
                </a:solidFill>
                <a:effectLst/>
                <a:latin typeface="+mn-lt"/>
                <a:ea typeface="+mn-ea"/>
                <a:cs typeface="+mn-cs"/>
              </a:rPr>
              <a:t>Books Online?</a:t>
            </a:r>
            <a:endParaRPr lang="en-US" b="0" dirty="0" smtClean="0">
              <a:effectLst/>
            </a:endParaRPr>
          </a:p>
          <a:p>
            <a:pPr rtl="0"/>
            <a:r>
              <a:rPr lang="en-US" sz="1200" b="0" i="0" u="none" strike="noStrike" kern="1200" dirty="0" smtClean="0">
                <a:solidFill>
                  <a:schemeClr val="tx1"/>
                </a:solidFill>
                <a:effectLst/>
                <a:latin typeface="+mn-lt"/>
                <a:ea typeface="+mn-ea"/>
                <a:cs typeface="+mn-cs"/>
              </a:rPr>
              <a:t>Under Log File Viewer topic.</a:t>
            </a:r>
            <a:endParaRPr lang="en-US" b="0" dirty="0" smtClean="0">
              <a:effectLst/>
            </a:endParaRPr>
          </a:p>
          <a:p>
            <a:pPr rtl="0"/>
            <a:r>
              <a:rPr lang="en-US" sz="1200" b="0" i="0" u="sng" strike="noStrike" kern="1200" dirty="0" smtClean="0">
                <a:solidFill>
                  <a:schemeClr val="tx1"/>
                </a:solidFill>
                <a:effectLst/>
                <a:latin typeface="+mn-lt"/>
                <a:ea typeface="+mn-ea"/>
                <a:cs typeface="+mn-cs"/>
                <a:hlinkClick r:id="rId3"/>
              </a:rPr>
              <a:t>http://msdn.microsoft.com/en-us/library/dd206996(v=SQL.100).aspx</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Requires membership in the </a:t>
            </a:r>
            <a:r>
              <a:rPr lang="en-US" sz="1200" b="0" i="0" u="none" strike="noStrike" kern="1200" dirty="0" err="1" smtClean="0">
                <a:solidFill>
                  <a:schemeClr val="tx1"/>
                </a:solidFill>
                <a:effectLst/>
                <a:latin typeface="+mn-lt"/>
                <a:ea typeface="+mn-ea"/>
                <a:cs typeface="+mn-cs"/>
              </a:rPr>
              <a:t>securityadmin</a:t>
            </a:r>
            <a:r>
              <a:rPr lang="en-US" sz="1200" b="0" i="0" u="none" strike="noStrike" kern="1200" dirty="0" smtClean="0">
                <a:solidFill>
                  <a:schemeClr val="tx1"/>
                </a:solidFill>
                <a:effectLst/>
                <a:latin typeface="+mn-lt"/>
                <a:ea typeface="+mn-ea"/>
                <a:cs typeface="+mn-cs"/>
              </a:rPr>
              <a:t> fixed server role.</a:t>
            </a:r>
            <a:endParaRPr lang="en-US" b="0" dirty="0" smtClean="0">
              <a:effectLst/>
            </a:endParaRPr>
          </a:p>
          <a:p>
            <a:pPr rtl="0"/>
            <a:r>
              <a:rPr lang="en-US" b="0" dirty="0" smtClean="0">
                <a:effectLst/>
              </a:rPr>
              <a:t/>
            </a:r>
            <a:br>
              <a:rPr lang="en-US" b="0" dirty="0" smtClean="0">
                <a:effectLst/>
              </a:rPr>
            </a:br>
            <a:r>
              <a:rPr lang="en-US" sz="1200" b="1" i="0" u="none" strike="noStrike" kern="1200" dirty="0" smtClean="0">
                <a:solidFill>
                  <a:schemeClr val="tx1"/>
                </a:solidFill>
                <a:effectLst/>
                <a:latin typeface="+mn-lt"/>
                <a:ea typeface="+mn-ea"/>
                <a:cs typeface="+mn-cs"/>
              </a:rPr>
              <a:t>DBCC CHECKDB</a:t>
            </a:r>
            <a:endParaRPr lang="en-US" b="0" dirty="0" smtClean="0">
              <a:effectLst/>
            </a:endParaRPr>
          </a:p>
          <a:p>
            <a:pPr rtl="0"/>
            <a:r>
              <a:rPr lang="en-US" sz="1200" b="0" i="0" u="none" strike="noStrike" kern="1200" dirty="0" smtClean="0">
                <a:solidFill>
                  <a:schemeClr val="tx1"/>
                </a:solidFill>
                <a:effectLst/>
                <a:latin typeface="+mn-lt"/>
                <a:ea typeface="+mn-ea"/>
                <a:cs typeface="+mn-cs"/>
              </a:rPr>
              <a:t>Requires membership in the sysadmin fixed server role or the </a:t>
            </a:r>
            <a:r>
              <a:rPr lang="en-US" sz="1200" b="0" i="0" u="none" strike="noStrike" kern="1200" dirty="0" err="1" smtClean="0">
                <a:solidFill>
                  <a:schemeClr val="tx1"/>
                </a:solidFill>
                <a:effectLst/>
                <a:latin typeface="+mn-lt"/>
                <a:ea typeface="+mn-ea"/>
                <a:cs typeface="+mn-cs"/>
              </a:rPr>
              <a:t>db_owner</a:t>
            </a:r>
            <a:r>
              <a:rPr lang="en-US" sz="1200" b="0" i="0" u="none" strike="noStrike" kern="1200" dirty="0" smtClean="0">
                <a:solidFill>
                  <a:schemeClr val="tx1"/>
                </a:solidFill>
                <a:effectLst/>
                <a:latin typeface="+mn-lt"/>
                <a:ea typeface="+mn-ea"/>
                <a:cs typeface="+mn-cs"/>
              </a:rPr>
              <a:t> fixed database role.</a:t>
            </a:r>
            <a:endParaRPr lang="en-US" b="0" dirty="0" smtClean="0">
              <a:effectLst/>
            </a:endParaRPr>
          </a:p>
          <a:p>
            <a:r>
              <a:rPr lang="en-US" b="0" dirty="0" smtClean="0">
                <a:effectLst/>
              </a:rPr>
              <a:t/>
            </a:r>
            <a:br>
              <a:rPr lang="en-US" b="0" dirty="0" smtClean="0">
                <a:effectLst/>
              </a:rPr>
            </a:br>
            <a:endParaRPr lang="en-US" dirty="0"/>
          </a:p>
        </p:txBody>
      </p:sp>
      <p:sp>
        <p:nvSpPr>
          <p:cNvPr id="4" name="Slide Number Placeholder 3"/>
          <p:cNvSpPr>
            <a:spLocks noGrp="1"/>
          </p:cNvSpPr>
          <p:nvPr>
            <p:ph type="sldNum" sz="quarter" idx="10"/>
          </p:nvPr>
        </p:nvSpPr>
        <p:spPr/>
        <p:txBody>
          <a:bodyPr/>
          <a:lstStyle/>
          <a:p>
            <a:fld id="{75906FEF-AEA0-4C34-8A04-F7A829DBB295}" type="slidenum">
              <a:rPr lang="en-US" smtClean="0"/>
              <a:t>14</a:t>
            </a:fld>
            <a:endParaRPr lang="en-US"/>
          </a:p>
        </p:txBody>
      </p:sp>
    </p:spTree>
    <p:extLst>
      <p:ext uri="{BB962C8B-B14F-4D97-AF65-F5344CB8AC3E}">
        <p14:creationId xmlns:p14="http://schemas.microsoft.com/office/powerpoint/2010/main" val="2432252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VIEW SERVER STATE to view DMVs</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To query a dynamic management view or function requires SELECT permission on object and VIEW SERVER STATE or VIEW DATABASE STATE permission. This lets you selectively restrict access of a user or login to dynamic management views and functions. To do this, first create the user in master and then deny the user SELECT permission on the dynamic management views or functions that you do not want them to access. After this, the user cannot select from these dynamic management views or functions, regardless of database context of the user.</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Update DMVs – trick question. Paying attention?</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So, do we really need sysadmin all the time going forward?</a:t>
            </a:r>
            <a:endParaRPr lang="en-US" b="0" dirty="0" smtClean="0">
              <a:effectLst/>
            </a:endParaRPr>
          </a:p>
          <a:p>
            <a:r>
              <a:rPr lang="en-US" b="0" dirty="0" smtClean="0">
                <a:effectLst/>
              </a:rPr>
              <a:t/>
            </a:r>
            <a:br>
              <a:rPr lang="en-US" b="0" dirty="0" smtClean="0">
                <a:effectLst/>
              </a:rPr>
            </a:br>
            <a:r>
              <a:rPr lang="en-US" b="0" dirty="0" smtClean="0">
                <a:effectLst/>
              </a:rPr>
              <a:t/>
            </a:r>
            <a:br>
              <a:rPr lang="en-US" b="0" dirty="0" smtClean="0">
                <a:effectLst/>
              </a:rPr>
            </a:br>
            <a:endParaRPr lang="en-US" dirty="0"/>
          </a:p>
        </p:txBody>
      </p:sp>
      <p:sp>
        <p:nvSpPr>
          <p:cNvPr id="4" name="Slide Number Placeholder 3"/>
          <p:cNvSpPr>
            <a:spLocks noGrp="1"/>
          </p:cNvSpPr>
          <p:nvPr>
            <p:ph type="sldNum" sz="quarter" idx="10"/>
          </p:nvPr>
        </p:nvSpPr>
        <p:spPr/>
        <p:txBody>
          <a:bodyPr/>
          <a:lstStyle/>
          <a:p>
            <a:fld id="{75906FEF-AEA0-4C34-8A04-F7A829DBB295}" type="slidenum">
              <a:rPr lang="en-US" smtClean="0"/>
              <a:t>15</a:t>
            </a:fld>
            <a:endParaRPr lang="en-US"/>
          </a:p>
        </p:txBody>
      </p:sp>
    </p:spTree>
    <p:extLst>
      <p:ext uri="{BB962C8B-B14F-4D97-AF65-F5344CB8AC3E}">
        <p14:creationId xmlns:p14="http://schemas.microsoft.com/office/powerpoint/2010/main" val="7072911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Guardium</a:t>
            </a:r>
            <a:endParaRPr lang="en-US" dirty="0" smtClean="0"/>
          </a:p>
          <a:p>
            <a:r>
              <a:rPr lang="en-US" dirty="0" smtClean="0"/>
              <a:t>Cyber-Ark password vault</a:t>
            </a:r>
          </a:p>
          <a:p>
            <a:r>
              <a:rPr lang="en-US" baseline="0" dirty="0" smtClean="0"/>
              <a:t>Size of company could be a factor</a:t>
            </a:r>
          </a:p>
          <a:p>
            <a:r>
              <a:rPr lang="en-US" baseline="0" dirty="0" smtClean="0"/>
              <a:t>Separation of Duties: DBAs do not manage logins.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5906FEF-AEA0-4C34-8A04-F7A829DBB295}" type="slidenum">
              <a:rPr lang="en-US" smtClean="0"/>
              <a:t>16</a:t>
            </a:fld>
            <a:endParaRPr lang="en-US"/>
          </a:p>
        </p:txBody>
      </p:sp>
    </p:spTree>
    <p:extLst>
      <p:ext uri="{BB962C8B-B14F-4D97-AF65-F5344CB8AC3E}">
        <p14:creationId xmlns:p14="http://schemas.microsoft.com/office/powerpoint/2010/main" val="30989575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Hopefully,</a:t>
            </a:r>
            <a:r>
              <a:rPr lang="en-US" baseline="0" dirty="0" smtClean="0"/>
              <a:t> you have something monitoring your environment for incursions and vulnerabilities.</a:t>
            </a:r>
            <a:endParaRPr lang="en-US" dirty="0"/>
          </a:p>
        </p:txBody>
      </p:sp>
      <p:sp>
        <p:nvSpPr>
          <p:cNvPr id="4" name="Slide Number Placeholder 3"/>
          <p:cNvSpPr>
            <a:spLocks noGrp="1"/>
          </p:cNvSpPr>
          <p:nvPr>
            <p:ph type="sldNum" sz="quarter" idx="10"/>
          </p:nvPr>
        </p:nvSpPr>
        <p:spPr/>
        <p:txBody>
          <a:bodyPr/>
          <a:lstStyle/>
          <a:p>
            <a:fld id="{75906FEF-AEA0-4C34-8A04-F7A829DBB295}" type="slidenum">
              <a:rPr lang="en-US" smtClean="0"/>
              <a:t>18</a:t>
            </a:fld>
            <a:endParaRPr lang="en-US"/>
          </a:p>
        </p:txBody>
      </p:sp>
    </p:spTree>
    <p:extLst>
      <p:ext uri="{BB962C8B-B14F-4D97-AF65-F5344CB8AC3E}">
        <p14:creationId xmlns:p14="http://schemas.microsoft.com/office/powerpoint/2010/main" val="2092180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 is </a:t>
            </a:r>
            <a:r>
              <a:rPr lang="en-US" dirty="0" err="1" smtClean="0"/>
              <a:t>sysadmin</a:t>
            </a:r>
            <a:r>
              <a:rPr lang="en-US" baseline="0" dirty="0" smtClean="0"/>
              <a:t> and who is not?</a:t>
            </a:r>
          </a:p>
          <a:p>
            <a:endParaRPr lang="en-US" dirty="0"/>
          </a:p>
        </p:txBody>
      </p:sp>
      <p:sp>
        <p:nvSpPr>
          <p:cNvPr id="4" name="Slide Number Placeholder 3"/>
          <p:cNvSpPr>
            <a:spLocks noGrp="1"/>
          </p:cNvSpPr>
          <p:nvPr>
            <p:ph type="sldNum" sz="quarter" idx="10"/>
          </p:nvPr>
        </p:nvSpPr>
        <p:spPr/>
        <p:txBody>
          <a:bodyPr/>
          <a:lstStyle/>
          <a:p>
            <a:fld id="{75906FEF-AEA0-4C34-8A04-F7A829DBB295}" type="slidenum">
              <a:rPr lang="en-US" smtClean="0"/>
              <a:t>19</a:t>
            </a:fld>
            <a:endParaRPr lang="en-US"/>
          </a:p>
        </p:txBody>
      </p:sp>
    </p:spTree>
    <p:extLst>
      <p:ext uri="{BB962C8B-B14F-4D97-AF65-F5344CB8AC3E}">
        <p14:creationId xmlns:p14="http://schemas.microsoft.com/office/powerpoint/2010/main" val="37351046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Offshore</a:t>
            </a:r>
            <a:r>
              <a:rPr lang="en-US" baseline="0" dirty="0" smtClean="0"/>
              <a:t> DBA permissions at current job. </a:t>
            </a:r>
          </a:p>
          <a:p>
            <a:r>
              <a:rPr lang="en-US" baseline="0" dirty="0" smtClean="0"/>
              <a:t>Job responsibilities for PRODUCTION: </a:t>
            </a:r>
          </a:p>
          <a:p>
            <a:r>
              <a:rPr lang="en-US" baseline="0" dirty="0" smtClean="0"/>
              <a:t>Outage troubleshooting</a:t>
            </a:r>
          </a:p>
          <a:p>
            <a:r>
              <a:rPr lang="en-US" baseline="0" dirty="0" smtClean="0"/>
              <a:t>Familiarization with PROD environment</a:t>
            </a:r>
          </a:p>
          <a:p>
            <a:r>
              <a:rPr lang="en-US" baseline="0" dirty="0" smtClean="0"/>
              <a:t>READ ONLY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Further</a:t>
            </a:r>
            <a:r>
              <a:rPr lang="en-US" sz="1200" kern="1200" baseline="0" dirty="0" smtClean="0">
                <a:solidFill>
                  <a:schemeClr val="tx1"/>
                </a:solidFill>
                <a:effectLst/>
                <a:latin typeface="+mn-lt"/>
                <a:ea typeface="+mn-ea"/>
                <a:cs typeface="+mn-cs"/>
              </a:rPr>
              <a:t> proof that you don’t always need to be sysadmin</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 am sure it could be other permissions - we should be fine as long as it is read-only and/or diagnostic related. </a:t>
            </a:r>
          </a:p>
          <a:p>
            <a:endParaRPr lang="en-US" dirty="0"/>
          </a:p>
        </p:txBody>
      </p:sp>
      <p:sp>
        <p:nvSpPr>
          <p:cNvPr id="4" name="Slide Number Placeholder 3"/>
          <p:cNvSpPr>
            <a:spLocks noGrp="1"/>
          </p:cNvSpPr>
          <p:nvPr>
            <p:ph type="sldNum" sz="quarter" idx="10"/>
          </p:nvPr>
        </p:nvSpPr>
        <p:spPr/>
        <p:txBody>
          <a:bodyPr/>
          <a:lstStyle/>
          <a:p>
            <a:fld id="{75906FEF-AEA0-4C34-8A04-F7A829DBB295}" type="slidenum">
              <a:rPr lang="en-US" smtClean="0"/>
              <a:t>20</a:t>
            </a:fld>
            <a:endParaRPr lang="en-US"/>
          </a:p>
        </p:txBody>
      </p:sp>
    </p:spTree>
    <p:extLst>
      <p:ext uri="{BB962C8B-B14F-4D97-AF65-F5344CB8AC3E}">
        <p14:creationId xmlns:p14="http://schemas.microsoft.com/office/powerpoint/2010/main" val="6496160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6 steps</a:t>
            </a:r>
            <a:r>
              <a:rPr lang="en-US" sz="1200" kern="1200" baseline="0" dirty="0" smtClean="0">
                <a:solidFill>
                  <a:schemeClr val="tx1"/>
                </a:solidFill>
                <a:latin typeface="+mn-lt"/>
                <a:ea typeface="+mn-ea"/>
                <a:cs typeface="+mn-cs"/>
              </a:rPr>
              <a:t> needed to lock down </a:t>
            </a:r>
            <a:r>
              <a:rPr lang="en-US" sz="1200" kern="1200" baseline="0" dirty="0" err="1" smtClean="0">
                <a:solidFill>
                  <a:schemeClr val="tx1"/>
                </a:solidFill>
                <a:latin typeface="+mn-lt"/>
                <a:ea typeface="+mn-ea"/>
                <a:cs typeface="+mn-cs"/>
              </a:rPr>
              <a:t>databasess</a:t>
            </a:r>
            <a:r>
              <a:rPr lang="en-US" sz="1200" kern="1200" baseline="0" dirty="0" smtClean="0">
                <a:solidFill>
                  <a:schemeClr val="tx1"/>
                </a:solidFill>
                <a:latin typeface="+mn-lt"/>
                <a:ea typeface="+mn-ea"/>
                <a:cs typeface="+mn-cs"/>
              </a:rPr>
              <a:t>.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First,</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We need to contrast two important concepts.</a:t>
            </a:r>
          </a:p>
          <a:p>
            <a:r>
              <a:rPr lang="en-US" sz="1200" kern="1200" dirty="0" smtClean="0">
                <a:solidFill>
                  <a:schemeClr val="tx1"/>
                </a:solidFill>
                <a:latin typeface="+mn-lt"/>
                <a:ea typeface="+mn-ea"/>
                <a:cs typeface="+mn-cs"/>
              </a:rPr>
              <a:t>This works because of CONTROL SERVER permission and granula</a:t>
            </a:r>
            <a:r>
              <a:rPr lang="en-US" sz="1200" kern="1200" baseline="0" dirty="0" smtClean="0">
                <a:solidFill>
                  <a:schemeClr val="tx1"/>
                </a:solidFill>
                <a:latin typeface="+mn-lt"/>
                <a:ea typeface="+mn-ea"/>
                <a:cs typeface="+mn-cs"/>
              </a:rPr>
              <a:t>r permissions</a:t>
            </a:r>
          </a:p>
          <a:p>
            <a:endParaRPr lang="en-US" sz="1200" kern="1200" baseline="0" dirty="0" smtClean="0">
              <a:solidFill>
                <a:schemeClr val="tx1"/>
              </a:solidFill>
              <a:latin typeface="+mn-lt"/>
              <a:ea typeface="+mn-ea"/>
              <a:cs typeface="+mn-cs"/>
            </a:endParaRPr>
          </a:p>
          <a:p>
            <a:r>
              <a:rPr lang="en-US" sz="1200" kern="1200" baseline="0" dirty="0" err="1" smtClean="0">
                <a:solidFill>
                  <a:schemeClr val="tx1"/>
                </a:solidFill>
                <a:latin typeface="+mn-lt"/>
                <a:ea typeface="+mn-ea"/>
                <a:cs typeface="+mn-cs"/>
              </a:rPr>
              <a:t>Sysadmin</a:t>
            </a:r>
            <a:r>
              <a:rPr lang="en-US" sz="1200" kern="1200" baseline="0" dirty="0" smtClean="0">
                <a:solidFill>
                  <a:schemeClr val="tx1"/>
                </a:solidFill>
                <a:latin typeface="+mn-lt"/>
                <a:ea typeface="+mn-ea"/>
                <a:cs typeface="+mn-cs"/>
              </a:rPr>
              <a:t> cannot be denied.  It bypasses the permission check algorithm.</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CONTROL SERVER allows DENYs.</a:t>
            </a:r>
          </a:p>
          <a:p>
            <a:r>
              <a:rPr lang="en-US" sz="1200" kern="1200" dirty="0" smtClean="0">
                <a:solidFill>
                  <a:schemeClr val="tx1"/>
                </a:solidFill>
                <a:latin typeface="+mn-lt"/>
                <a:ea typeface="+mn-ea"/>
                <a:cs typeface="+mn-cs"/>
              </a:rPr>
              <a:t>Microsoft </a:t>
            </a:r>
            <a:r>
              <a:rPr lang="en-US" sz="1200" kern="1200" dirty="0" err="1" smtClean="0">
                <a:solidFill>
                  <a:schemeClr val="tx1"/>
                </a:solidFill>
                <a:latin typeface="+mn-lt"/>
                <a:ea typeface="+mn-ea"/>
                <a:cs typeface="+mn-cs"/>
              </a:rPr>
              <a:t>SoD</a:t>
            </a:r>
            <a:r>
              <a:rPr lang="en-US" sz="1200" kern="1200" dirty="0" smtClean="0">
                <a:solidFill>
                  <a:schemeClr val="tx1"/>
                </a:solidFill>
                <a:latin typeface="+mn-lt"/>
                <a:ea typeface="+mn-ea"/>
                <a:cs typeface="+mn-cs"/>
              </a:rPr>
              <a:t> white paper says, “Do not use </a:t>
            </a:r>
            <a:r>
              <a:rPr lang="en-US" sz="1200" kern="1200" dirty="0" err="1" smtClean="0">
                <a:solidFill>
                  <a:schemeClr val="tx1"/>
                </a:solidFill>
                <a:latin typeface="+mn-lt"/>
                <a:ea typeface="+mn-ea"/>
                <a:cs typeface="+mn-cs"/>
              </a:rPr>
              <a:t>sysadmin</a:t>
            </a:r>
            <a:r>
              <a:rPr lang="en-US" sz="1200" kern="1200" dirty="0" smtClean="0">
                <a:solidFill>
                  <a:schemeClr val="tx1"/>
                </a:solidFill>
                <a:latin typeface="+mn-lt"/>
                <a:ea typeface="+mn-ea"/>
                <a:cs typeface="+mn-cs"/>
              </a:rPr>
              <a:t> as general purpose DBA role.”  It says that in the white paper.  Really.</a:t>
            </a:r>
          </a:p>
          <a:p>
            <a:endParaRPr lang="en-US" sz="1200" kern="1200" dirty="0" smtClean="0">
              <a:solidFill>
                <a:schemeClr val="tx1"/>
              </a:solidFill>
              <a:latin typeface="+mn-lt"/>
              <a:ea typeface="+mn-ea"/>
              <a:cs typeface="+mn-cs"/>
            </a:endParaRPr>
          </a:p>
          <a:p>
            <a:r>
              <a:rPr lang="en-US" sz="1200" kern="1200" dirty="0" err="1" smtClean="0">
                <a:solidFill>
                  <a:schemeClr val="tx1"/>
                </a:solidFill>
                <a:latin typeface="+mn-lt"/>
                <a:ea typeface="+mn-ea"/>
                <a:cs typeface="+mn-cs"/>
              </a:rPr>
              <a:t>Sysadmin</a:t>
            </a:r>
            <a:r>
              <a:rPr lang="en-US" sz="1200" kern="1200" dirty="0" smtClean="0">
                <a:solidFill>
                  <a:schemeClr val="tx1"/>
                </a:solidFill>
                <a:latin typeface="+mn-lt"/>
                <a:ea typeface="+mn-ea"/>
                <a:cs typeface="+mn-cs"/>
              </a:rPr>
              <a:t> can perform any activity in a database instance </a:t>
            </a:r>
          </a:p>
          <a:p>
            <a:endParaRPr lang="en-US" sz="1200" kern="1200" dirty="0" smtClean="0">
              <a:solidFill>
                <a:schemeClr val="tx1"/>
              </a:solidFill>
              <a:latin typeface="+mn-lt"/>
              <a:ea typeface="+mn-ea"/>
              <a:cs typeface="+mn-cs"/>
            </a:endParaRPr>
          </a:p>
          <a:p>
            <a:r>
              <a:rPr lang="en-US" sz="1200" kern="1200" dirty="0" err="1" smtClean="0">
                <a:solidFill>
                  <a:schemeClr val="tx1"/>
                </a:solidFill>
                <a:latin typeface="+mn-lt"/>
                <a:ea typeface="+mn-ea"/>
                <a:cs typeface="+mn-cs"/>
              </a:rPr>
              <a:t>db_owner</a:t>
            </a:r>
            <a:r>
              <a:rPr lang="en-US" sz="1200" kern="1200" dirty="0" smtClean="0">
                <a:solidFill>
                  <a:schemeClr val="tx1"/>
                </a:solidFill>
                <a:latin typeface="+mn-lt"/>
                <a:ea typeface="+mn-ea"/>
                <a:cs typeface="+mn-cs"/>
              </a:rPr>
              <a:t> also bypasses permission checks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Don </a:t>
            </a:r>
            <a:r>
              <a:rPr lang="en-US" sz="1200" kern="1200" dirty="0" err="1" smtClean="0">
                <a:solidFill>
                  <a:schemeClr val="tx1"/>
                </a:solidFill>
                <a:latin typeface="+mn-lt"/>
                <a:ea typeface="+mn-ea"/>
                <a:cs typeface="+mn-cs"/>
              </a:rPr>
              <a:t>Kiely</a:t>
            </a:r>
            <a:r>
              <a:rPr lang="en-US" sz="1200" kern="1200" dirty="0" smtClean="0">
                <a:solidFill>
                  <a:schemeClr val="tx1"/>
                </a:solidFill>
                <a:latin typeface="+mn-lt"/>
                <a:ea typeface="+mn-ea"/>
                <a:cs typeface="+mn-cs"/>
              </a:rPr>
              <a:t> called</a:t>
            </a:r>
            <a:r>
              <a:rPr lang="en-US" sz="1200" kern="1200" baseline="0" dirty="0" smtClean="0">
                <a:solidFill>
                  <a:schemeClr val="tx1"/>
                </a:solidFill>
                <a:latin typeface="+mn-lt"/>
                <a:ea typeface="+mn-ea"/>
                <a:cs typeface="+mn-cs"/>
              </a:rPr>
              <a:t> CONTROL SERVER </a:t>
            </a:r>
            <a:r>
              <a:rPr lang="en-US" sz="1200" kern="1200" dirty="0" smtClean="0">
                <a:solidFill>
                  <a:schemeClr val="tx1"/>
                </a:solidFill>
                <a:latin typeface="+mn-lt"/>
                <a:ea typeface="+mn-ea"/>
                <a:cs typeface="+mn-cs"/>
              </a:rPr>
              <a:t>“Virtual </a:t>
            </a:r>
            <a:r>
              <a:rPr lang="en-US" sz="1200" kern="1200" dirty="0" err="1" smtClean="0">
                <a:solidFill>
                  <a:schemeClr val="tx1"/>
                </a:solidFill>
                <a:latin typeface="+mn-lt"/>
                <a:ea typeface="+mn-ea"/>
                <a:cs typeface="+mn-cs"/>
              </a:rPr>
              <a:t>Sysadmin</a:t>
            </a:r>
            <a:r>
              <a:rPr lang="en-US" sz="1200" kern="1200" dirty="0" smtClean="0">
                <a:solidFill>
                  <a:schemeClr val="tx1"/>
                </a:solidFill>
                <a:latin typeface="+mn-lt"/>
                <a:ea typeface="+mn-ea"/>
                <a:cs typeface="+mn-cs"/>
              </a:rPr>
              <a:t>” during his talk at 2012 PASS Summit</a:t>
            </a: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HUGE TAKEAWAY!</a:t>
            </a:r>
          </a:p>
          <a:p>
            <a:r>
              <a:rPr lang="en-US" sz="1200" kern="1200" dirty="0" smtClean="0">
                <a:solidFill>
                  <a:schemeClr val="tx1"/>
                </a:solidFill>
                <a:latin typeface="+mn-lt"/>
                <a:ea typeface="+mn-ea"/>
                <a:cs typeface="+mn-cs"/>
              </a:rPr>
              <a:t>Permissions can be denied!</a:t>
            </a:r>
          </a:p>
          <a:p>
            <a:r>
              <a:rPr lang="en-US" sz="1200" kern="1200" dirty="0" smtClean="0">
                <a:solidFill>
                  <a:schemeClr val="tx1"/>
                </a:solidFill>
                <a:latin typeface="+mn-lt"/>
                <a:ea typeface="+mn-ea"/>
                <a:cs typeface="+mn-cs"/>
              </a:rPr>
              <a:t>Can’t deny permissions from </a:t>
            </a:r>
            <a:r>
              <a:rPr lang="en-US" sz="1200" kern="1200" dirty="0" err="1" smtClean="0">
                <a:solidFill>
                  <a:schemeClr val="tx1"/>
                </a:solidFill>
                <a:latin typeface="+mn-lt"/>
                <a:ea typeface="+mn-ea"/>
                <a:cs typeface="+mn-cs"/>
              </a:rPr>
              <a:t>sysadmin</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If you only remember one thing, this is it.</a:t>
            </a:r>
          </a:p>
          <a:p>
            <a:r>
              <a:rPr lang="en-US" sz="1200" kern="1200" dirty="0" smtClean="0">
                <a:solidFill>
                  <a:schemeClr val="tx1"/>
                </a:solidFill>
                <a:latin typeface="+mn-lt"/>
                <a:ea typeface="+mn-ea"/>
                <a:cs typeface="+mn-cs"/>
              </a:rPr>
              <a:t>This is the core of what makes this all possible.</a:t>
            </a:r>
          </a:p>
          <a:p>
            <a:endParaRPr lang="en-US" dirty="0" smtClean="0"/>
          </a:p>
          <a:p>
            <a:r>
              <a:rPr lang="en-US" sz="1200" kern="1200" baseline="0" dirty="0" smtClean="0">
                <a:solidFill>
                  <a:schemeClr val="tx1"/>
                </a:solidFill>
                <a:latin typeface="+mn-lt"/>
                <a:ea typeface="+mn-ea"/>
                <a:cs typeface="+mn-cs"/>
              </a:rPr>
              <a:t>Now, I’ll review each of these steps in detail.</a:t>
            </a:r>
            <a:endParaRPr lang="en-US" dirty="0" smtClean="0"/>
          </a:p>
          <a:p>
            <a:endParaRPr lang="en-US" dirty="0"/>
          </a:p>
        </p:txBody>
      </p:sp>
      <p:sp>
        <p:nvSpPr>
          <p:cNvPr id="4" name="Slide Number Placeholder 3"/>
          <p:cNvSpPr>
            <a:spLocks noGrp="1"/>
          </p:cNvSpPr>
          <p:nvPr>
            <p:ph type="sldNum" sz="quarter" idx="10"/>
          </p:nvPr>
        </p:nvSpPr>
        <p:spPr/>
        <p:txBody>
          <a:bodyPr/>
          <a:lstStyle/>
          <a:p>
            <a:fld id="{75906FEF-AEA0-4C34-8A04-F7A829DBB295}" type="slidenum">
              <a:rPr lang="en-US" smtClean="0"/>
              <a:t>21</a:t>
            </a:fld>
            <a:endParaRPr lang="en-US"/>
          </a:p>
        </p:txBody>
      </p:sp>
    </p:spTree>
    <p:extLst>
      <p:ext uri="{BB962C8B-B14F-4D97-AF65-F5344CB8AC3E}">
        <p14:creationId xmlns:p14="http://schemas.microsoft.com/office/powerpoint/2010/main" val="1978074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 have a distant cousin in the Rebel</a:t>
            </a:r>
            <a:r>
              <a:rPr lang="en-US" sz="1200" kern="1200" baseline="0" dirty="0" smtClean="0">
                <a:solidFill>
                  <a:schemeClr val="tx1"/>
                </a:solidFill>
                <a:latin typeface="+mn-lt"/>
                <a:ea typeface="+mn-ea"/>
                <a:cs typeface="+mn-cs"/>
              </a:rPr>
              <a:t> Alliance.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I’m the</a:t>
            </a:r>
            <a:r>
              <a:rPr lang="en-US" sz="1200" kern="1200" baseline="0" dirty="0" smtClean="0">
                <a:solidFill>
                  <a:schemeClr val="tx1"/>
                </a:solidFill>
                <a:latin typeface="+mn-lt"/>
                <a:ea typeface="+mn-ea"/>
                <a:cs typeface="+mn-cs"/>
              </a:rPr>
              <a:t> Only</a:t>
            </a:r>
            <a:r>
              <a:rPr lang="en-US" sz="1200" kern="1200" dirty="0" smtClean="0">
                <a:solidFill>
                  <a:schemeClr val="tx1"/>
                </a:solidFill>
                <a:latin typeface="+mn-lt"/>
                <a:ea typeface="+mn-ea"/>
                <a:cs typeface="+mn-cs"/>
              </a:rPr>
              <a:t> DBA</a:t>
            </a:r>
            <a:r>
              <a:rPr lang="en-US" sz="1200" kern="1200" baseline="0" dirty="0" smtClean="0">
                <a:solidFill>
                  <a:schemeClr val="tx1"/>
                </a:solidFill>
                <a:latin typeface="+mn-lt"/>
                <a:ea typeface="+mn-ea"/>
                <a:cs typeface="+mn-cs"/>
              </a:rPr>
              <a:t> for a small software company. The cloud takes up most of my time now.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Why am I “The Only DBA”? The boss called me that at the last SQL Saturday in Tampa.</a:t>
            </a:r>
          </a:p>
          <a:p>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I’m on a Twitter mostly.</a:t>
            </a:r>
            <a:r>
              <a:rPr lang="en-US" sz="1200" kern="1200" baseline="0" dirty="0" smtClean="0">
                <a:solidFill>
                  <a:schemeClr val="tx1"/>
                </a:solidFill>
                <a:latin typeface="+mn-lt"/>
                <a:ea typeface="+mn-ea"/>
                <a:cs typeface="+mn-cs"/>
              </a:rPr>
              <a:t> I tweet about a lot of different stuff. IT, </a:t>
            </a:r>
            <a:r>
              <a:rPr lang="en-US" sz="1200" kern="1200" baseline="0" dirty="0" err="1" smtClean="0">
                <a:solidFill>
                  <a:schemeClr val="tx1"/>
                </a:solidFill>
                <a:latin typeface="+mn-lt"/>
                <a:ea typeface="+mn-ea"/>
                <a:cs typeface="+mn-cs"/>
              </a:rPr>
              <a:t>SciFi</a:t>
            </a:r>
            <a:r>
              <a:rPr lang="en-US" sz="1200" kern="1200" baseline="0" dirty="0" smtClean="0">
                <a:solidFill>
                  <a:schemeClr val="tx1"/>
                </a:solidFill>
                <a:latin typeface="+mn-lt"/>
                <a:ea typeface="+mn-ea"/>
                <a:cs typeface="+mn-cs"/>
              </a:rPr>
              <a:t>, Softball, books I’ve read, A-10 Warthog, etc.</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I have successfully done my first git pull request for Brent Ozar’s First Responder Kit.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Keep learning.</a:t>
            </a:r>
          </a:p>
          <a:p>
            <a:endParaRPr lang="en-US" sz="1200" kern="1200" baseline="0" dirty="0" smtClean="0">
              <a:solidFill>
                <a:schemeClr val="tx1"/>
              </a:solidFill>
              <a:latin typeface="+mn-lt"/>
              <a:ea typeface="+mn-ea"/>
              <a:cs typeface="+mn-cs"/>
            </a:endParaRPr>
          </a:p>
          <a:p>
            <a:endParaRPr lang="en-US" sz="1200" kern="1200" baseline="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5906FEF-AEA0-4C34-8A04-F7A829DBB29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04637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Step</a:t>
            </a:r>
            <a:r>
              <a:rPr lang="en-US" sz="1200" kern="1200" baseline="0" dirty="0" smtClean="0">
                <a:solidFill>
                  <a:schemeClr val="tx1"/>
                </a:solidFill>
                <a:latin typeface="+mn-lt"/>
                <a:ea typeface="+mn-ea"/>
                <a:cs typeface="+mn-cs"/>
              </a:rPr>
              <a:t> 1.</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Create </a:t>
            </a:r>
            <a:r>
              <a:rPr lang="en-US" sz="1200" kern="1200" dirty="0" err="1" smtClean="0">
                <a:solidFill>
                  <a:schemeClr val="tx1"/>
                </a:solidFill>
                <a:latin typeface="+mn-lt"/>
                <a:ea typeface="+mn-ea"/>
                <a:cs typeface="+mn-cs"/>
              </a:rPr>
              <a:t>sp_foreachdb</a:t>
            </a:r>
            <a:r>
              <a:rPr lang="en-US" sz="1200" kern="1200" dirty="0" smtClean="0">
                <a:solidFill>
                  <a:schemeClr val="tx1"/>
                </a:solidFill>
                <a:latin typeface="+mn-lt"/>
                <a:ea typeface="+mn-ea"/>
                <a:cs typeface="+mn-cs"/>
              </a:rPr>
              <a:t> in master database</a:t>
            </a:r>
          </a:p>
          <a:p>
            <a:r>
              <a:rPr lang="en-US" sz="1200" kern="1200" dirty="0" smtClean="0">
                <a:solidFill>
                  <a:schemeClr val="tx1"/>
                </a:solidFill>
                <a:latin typeface="+mn-lt"/>
                <a:ea typeface="+mn-ea"/>
                <a:cs typeface="+mn-cs"/>
              </a:rPr>
              <a:t>Aaron Bertrand’s </a:t>
            </a:r>
            <a:r>
              <a:rPr lang="en-US" sz="1200" kern="1200" dirty="0" err="1" smtClean="0">
                <a:solidFill>
                  <a:schemeClr val="tx1"/>
                </a:solidFill>
                <a:latin typeface="+mn-lt"/>
                <a:ea typeface="+mn-ea"/>
                <a:cs typeface="+mn-cs"/>
              </a:rPr>
              <a:t>sp_foreachdb</a:t>
            </a:r>
            <a:r>
              <a:rPr lang="en-US" sz="1200" kern="1200" dirty="0" smtClean="0">
                <a:solidFill>
                  <a:schemeClr val="tx1"/>
                </a:solidFill>
                <a:latin typeface="+mn-lt"/>
                <a:ea typeface="+mn-ea"/>
                <a:cs typeface="+mn-cs"/>
              </a:rPr>
              <a:t> is a prerequisite.</a:t>
            </a:r>
          </a:p>
          <a:p>
            <a:r>
              <a:rPr lang="en-US" sz="1200" kern="1200" dirty="0" smtClean="0">
                <a:solidFill>
                  <a:schemeClr val="tx1"/>
                </a:solidFill>
                <a:latin typeface="+mn-lt"/>
                <a:ea typeface="+mn-ea"/>
                <a:cs typeface="+mn-cs"/>
              </a:rPr>
              <a:t>Did you know about the bug in </a:t>
            </a:r>
            <a:r>
              <a:rPr lang="en-US" sz="1200" kern="1200" dirty="0" err="1" smtClean="0">
                <a:solidFill>
                  <a:schemeClr val="tx1"/>
                </a:solidFill>
                <a:latin typeface="+mn-lt"/>
                <a:ea typeface="+mn-ea"/>
                <a:cs typeface="+mn-cs"/>
              </a:rPr>
              <a:t>sp_MSForEachDB</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Link to Aaron’s post on this issue.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 modified so I could exclude my DBA utility database.</a:t>
            </a:r>
          </a:p>
          <a:p>
            <a:r>
              <a:rPr lang="en-US" sz="1200" kern="1200" dirty="0" smtClean="0">
                <a:solidFill>
                  <a:schemeClr val="tx1"/>
                </a:solidFill>
                <a:latin typeface="+mn-lt"/>
                <a:ea typeface="+mn-ea"/>
                <a:cs typeface="+mn-cs"/>
              </a:rPr>
              <a:t>Do you have a DBA utility database at your workplace on each server?</a:t>
            </a:r>
          </a:p>
          <a:p>
            <a:r>
              <a:rPr lang="en-US" sz="1200" kern="1200" dirty="0" smtClean="0">
                <a:solidFill>
                  <a:schemeClr val="tx1"/>
                </a:solidFill>
                <a:latin typeface="+mn-lt"/>
                <a:ea typeface="+mn-ea"/>
                <a:cs typeface="+mn-cs"/>
              </a:rPr>
              <a:t>        Highly recommended best practice</a:t>
            </a:r>
          </a:p>
          <a:p>
            <a:r>
              <a:rPr lang="en-US" sz="1200" kern="1200" dirty="0" smtClean="0">
                <a:solidFill>
                  <a:schemeClr val="tx1"/>
                </a:solidFill>
                <a:latin typeface="+mn-lt"/>
                <a:ea typeface="+mn-ea"/>
                <a:cs typeface="+mn-cs"/>
              </a:rPr>
              <a:t>        Start off with Ola’s scripts</a:t>
            </a:r>
          </a:p>
          <a:p>
            <a:r>
              <a:rPr lang="en-US" sz="1200" kern="1200" dirty="0" smtClean="0">
                <a:solidFill>
                  <a:schemeClr val="tx1"/>
                </a:solidFill>
                <a:latin typeface="+mn-lt"/>
                <a:ea typeface="+mn-ea"/>
                <a:cs typeface="+mn-cs"/>
              </a:rPr>
              <a:t>        Do you know who Ola is?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 just had to duplicate some of his code</a:t>
            </a:r>
          </a:p>
          <a:p>
            <a:r>
              <a:rPr lang="en-US" sz="1200" kern="1200" dirty="0" smtClean="0">
                <a:solidFill>
                  <a:schemeClr val="tx1"/>
                </a:solidFill>
                <a:latin typeface="+mn-lt"/>
                <a:ea typeface="+mn-ea"/>
                <a:cs typeface="+mn-cs"/>
              </a:rPr>
              <a:t>Duplicated a CTE</a:t>
            </a:r>
          </a:p>
          <a:p>
            <a:r>
              <a:rPr lang="en-US" sz="1200" kern="1200" dirty="0" smtClean="0">
                <a:solidFill>
                  <a:schemeClr val="tx1"/>
                </a:solidFill>
                <a:latin typeface="+mn-lt"/>
                <a:ea typeface="+mn-ea"/>
                <a:cs typeface="+mn-cs"/>
              </a:rPr>
              <a:t>He uses FOR XML PATH(‘’) instead of a cursor. Which I have heard is a good way to avoid a cursor but I haven’t tried it yet nor implemented in my parts of this script.</a:t>
            </a:r>
          </a:p>
          <a:p>
            <a:r>
              <a:rPr lang="en-US" sz="1200" kern="1200" dirty="0" smtClean="0">
                <a:solidFill>
                  <a:schemeClr val="tx1"/>
                </a:solidFill>
                <a:latin typeface="+mn-lt"/>
                <a:ea typeface="+mn-ea"/>
                <a:cs typeface="+mn-cs"/>
              </a:rPr>
              <a:t>Added another clause to CASE statement for exclude list.</a:t>
            </a:r>
          </a:p>
          <a:p>
            <a:r>
              <a:rPr lang="en-US" sz="1200" kern="1200" dirty="0" smtClean="0">
                <a:solidFill>
                  <a:schemeClr val="tx1"/>
                </a:solidFill>
                <a:latin typeface="+mn-lt"/>
                <a:ea typeface="+mn-ea"/>
                <a:cs typeface="+mn-cs"/>
              </a:rPr>
              <a:t>I only made</a:t>
            </a:r>
            <a:r>
              <a:rPr lang="en-US" sz="1200" kern="1200" baseline="0" dirty="0" smtClean="0">
                <a:solidFill>
                  <a:schemeClr val="tx1"/>
                </a:solidFill>
                <a:latin typeface="+mn-lt"/>
                <a:ea typeface="+mn-ea"/>
                <a:cs typeface="+mn-cs"/>
              </a:rPr>
              <a:t> a couple simple changes. This has been working in my production environment for the past year.</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5906FEF-AEA0-4C34-8A04-F7A829DBB295}" type="slidenum">
              <a:rPr lang="en-US" smtClean="0"/>
              <a:t>22</a:t>
            </a:fld>
            <a:endParaRPr lang="en-US"/>
          </a:p>
        </p:txBody>
      </p:sp>
    </p:spTree>
    <p:extLst>
      <p:ext uri="{BB962C8B-B14F-4D97-AF65-F5344CB8AC3E}">
        <p14:creationId xmlns:p14="http://schemas.microsoft.com/office/powerpoint/2010/main" val="28921065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Step 2. Add PIM DBA groups to </a:t>
            </a:r>
            <a:r>
              <a:rPr lang="en-US" sz="1200" kern="1200" dirty="0" err="1" smtClean="0">
                <a:solidFill>
                  <a:schemeClr val="tx1"/>
                </a:solidFill>
                <a:latin typeface="+mn-lt"/>
                <a:ea typeface="+mn-ea"/>
                <a:cs typeface="+mn-cs"/>
              </a:rPr>
              <a:t>sysadmin</a:t>
            </a:r>
            <a:r>
              <a:rPr lang="en-US" sz="1200" kern="1200" dirty="0" smtClean="0">
                <a:solidFill>
                  <a:schemeClr val="tx1"/>
                </a:solidFill>
                <a:latin typeface="+mn-lt"/>
                <a:ea typeface="+mn-ea"/>
                <a:cs typeface="+mn-cs"/>
              </a:rPr>
              <a:t> server role</a:t>
            </a:r>
          </a:p>
          <a:p>
            <a:r>
              <a:rPr lang="en-US" sz="1200" kern="1200" dirty="0" smtClean="0">
                <a:solidFill>
                  <a:schemeClr val="tx1"/>
                </a:solidFill>
                <a:latin typeface="+mn-lt"/>
                <a:ea typeface="+mn-ea"/>
                <a:cs typeface="+mn-cs"/>
              </a:rPr>
              <a:t>For elevation purposes, we have a group of ids on each server that are maintained in a Privileged Identity Manager.  You need an approved change ticket to access the vault to get an id/password.</a:t>
            </a:r>
          </a:p>
          <a:p>
            <a:r>
              <a:rPr lang="en-US" sz="1200" kern="1200" dirty="0" smtClean="0">
                <a:solidFill>
                  <a:schemeClr val="tx1"/>
                </a:solidFill>
                <a:latin typeface="+mn-lt"/>
                <a:ea typeface="+mn-ea"/>
                <a:cs typeface="+mn-cs"/>
              </a:rPr>
              <a:t>I have multiple domains in my environment that need to be managed.</a:t>
            </a:r>
          </a:p>
          <a:p>
            <a:r>
              <a:rPr lang="en-US" sz="1200" kern="1200" dirty="0" smtClean="0">
                <a:solidFill>
                  <a:schemeClr val="tx1"/>
                </a:solidFill>
                <a:latin typeface="+mn-lt"/>
                <a:ea typeface="+mn-ea"/>
                <a:cs typeface="+mn-cs"/>
              </a:rPr>
              <a:t>Have to add the AD groups to the </a:t>
            </a:r>
            <a:r>
              <a:rPr lang="en-US" sz="1200" kern="1200" dirty="0" err="1" smtClean="0">
                <a:solidFill>
                  <a:schemeClr val="tx1"/>
                </a:solidFill>
                <a:latin typeface="+mn-lt"/>
                <a:ea typeface="+mn-ea"/>
                <a:cs typeface="+mn-cs"/>
              </a:rPr>
              <a:t>sysadmin</a:t>
            </a:r>
            <a:r>
              <a:rPr lang="en-US" sz="1200" kern="1200" dirty="0" smtClean="0">
                <a:solidFill>
                  <a:schemeClr val="tx1"/>
                </a:solidFill>
                <a:latin typeface="+mn-lt"/>
                <a:ea typeface="+mn-ea"/>
                <a:cs typeface="+mn-cs"/>
              </a:rPr>
              <a:t> role on each server.</a:t>
            </a:r>
          </a:p>
          <a:p>
            <a:r>
              <a:rPr lang="en-US" sz="1200" kern="1200" dirty="0" smtClean="0">
                <a:solidFill>
                  <a:schemeClr val="tx1"/>
                </a:solidFill>
                <a:latin typeface="+mn-lt"/>
                <a:ea typeface="+mn-ea"/>
                <a:cs typeface="+mn-cs"/>
              </a:rPr>
              <a:t>I thought this was a neat trick. THANK YOU, GOOGLE.</a:t>
            </a:r>
          </a:p>
          <a:p>
            <a:r>
              <a:rPr lang="en-US" sz="1200" kern="1200" dirty="0" smtClean="0">
                <a:solidFill>
                  <a:schemeClr val="tx1"/>
                </a:solidFill>
                <a:latin typeface="+mn-lt"/>
                <a:ea typeface="+mn-ea"/>
                <a:cs typeface="+mn-cs"/>
              </a:rPr>
              <a:t>(SELECT STUFF(SUSER_SNAME(), CHARINDEX('\', SUSER_SNAME()), LEN(SUSER_SNAME()), ''))= '</a:t>
            </a:r>
            <a:r>
              <a:rPr lang="en-US" sz="1200" kern="1200" dirty="0" err="1" smtClean="0">
                <a:solidFill>
                  <a:schemeClr val="tx1"/>
                </a:solidFill>
                <a:latin typeface="+mn-lt"/>
                <a:ea typeface="+mn-ea"/>
                <a:cs typeface="+mn-cs"/>
              </a:rPr>
              <a:t>DomainName</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But I</a:t>
            </a:r>
            <a:r>
              <a:rPr lang="en-US" sz="1200" kern="1200" baseline="0" dirty="0" smtClean="0">
                <a:solidFill>
                  <a:schemeClr val="tx1"/>
                </a:solidFill>
                <a:latin typeface="+mn-lt"/>
                <a:ea typeface="+mn-ea"/>
                <a:cs typeface="+mn-cs"/>
              </a:rPr>
              <a:t> found a mistake in my code where I check version numbers while prepping for this event. Another good reason to participate in SQL Saturday.</a:t>
            </a:r>
          </a:p>
          <a:p>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5906FEF-AEA0-4C34-8A04-F7A829DBB295}" type="slidenum">
              <a:rPr lang="en-US" smtClean="0"/>
              <a:t>23</a:t>
            </a:fld>
            <a:endParaRPr lang="en-US"/>
          </a:p>
        </p:txBody>
      </p:sp>
    </p:spTree>
    <p:extLst>
      <p:ext uri="{BB962C8B-B14F-4D97-AF65-F5344CB8AC3E}">
        <p14:creationId xmlns:p14="http://schemas.microsoft.com/office/powerpoint/2010/main" val="734741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Step 3. Grant minimum permissions needed to existing DBA groups for new MSSQL Security model</a:t>
            </a:r>
          </a:p>
          <a:p>
            <a:r>
              <a:rPr lang="en-US" sz="1200" kern="1200" dirty="0" smtClean="0">
                <a:solidFill>
                  <a:schemeClr val="tx1"/>
                </a:solidFill>
                <a:latin typeface="+mn-lt"/>
                <a:ea typeface="+mn-ea"/>
                <a:cs typeface="+mn-cs"/>
              </a:rPr>
              <a:t>Mind the gap: DENY IMPERSONATE </a:t>
            </a:r>
          </a:p>
          <a:p>
            <a:r>
              <a:rPr lang="en-US" sz="1200" kern="1200" dirty="0" smtClean="0">
                <a:solidFill>
                  <a:schemeClr val="tx1"/>
                </a:solidFill>
                <a:latin typeface="+mn-lt"/>
                <a:ea typeface="+mn-ea"/>
                <a:cs typeface="+mn-cs"/>
              </a:rPr>
              <a:t>I caught this gap after the initial implementation. I had to fix something on a box that I was locked out of. I realized that I hadn’t denied this permission and was able to resolve the issue.  Bob </a:t>
            </a:r>
            <a:r>
              <a:rPr lang="en-US" sz="1200" kern="1200" dirty="0" err="1" smtClean="0">
                <a:solidFill>
                  <a:schemeClr val="tx1"/>
                </a:solidFill>
                <a:latin typeface="+mn-lt"/>
                <a:ea typeface="+mn-ea"/>
                <a:cs typeface="+mn-cs"/>
              </a:rPr>
              <a:t>Beauchemin</a:t>
            </a:r>
            <a:r>
              <a:rPr lang="en-US" sz="1200" kern="1200" dirty="0" smtClean="0">
                <a:solidFill>
                  <a:schemeClr val="tx1"/>
                </a:solidFill>
                <a:latin typeface="+mn-lt"/>
                <a:ea typeface="+mn-ea"/>
                <a:cs typeface="+mn-cs"/>
              </a:rPr>
              <a:t> pointed it out after I did my presentation for the Security VC.</a:t>
            </a:r>
          </a:p>
          <a:p>
            <a:r>
              <a:rPr lang="en-US" sz="1200" kern="1200" dirty="0" smtClean="0">
                <a:solidFill>
                  <a:schemeClr val="tx1"/>
                </a:solidFill>
                <a:latin typeface="+mn-lt"/>
                <a:ea typeface="+mn-ea"/>
                <a:cs typeface="+mn-cs"/>
              </a:rPr>
              <a:t>I’m kind of glad I didn’t deny this initially because the DBA weren’t being the most cooperative group when I was trying to document everything they did in a typical day.</a:t>
            </a:r>
          </a:p>
          <a:p>
            <a:r>
              <a:rPr lang="en-US" sz="1200" kern="1200" dirty="0" smtClean="0">
                <a:solidFill>
                  <a:schemeClr val="tx1"/>
                </a:solidFill>
                <a:latin typeface="+mn-lt"/>
                <a:ea typeface="+mn-ea"/>
                <a:cs typeface="+mn-cs"/>
              </a:rPr>
              <a:t>You will need to eventually close this gap after everything has settled down.  </a:t>
            </a:r>
          </a:p>
          <a:p>
            <a:r>
              <a:rPr lang="en-US" sz="1200" kern="1200" dirty="0" smtClean="0">
                <a:solidFill>
                  <a:schemeClr val="tx1"/>
                </a:solidFill>
                <a:latin typeface="+mn-lt"/>
                <a:ea typeface="+mn-ea"/>
                <a:cs typeface="+mn-cs"/>
              </a:rPr>
              <a:t>We do have tools in place that are auditing activity.</a:t>
            </a:r>
          </a:p>
          <a:p>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5906FEF-AEA0-4C34-8A04-F7A829DBB295}" type="slidenum">
              <a:rPr lang="en-US" smtClean="0"/>
              <a:t>24</a:t>
            </a:fld>
            <a:endParaRPr lang="en-US"/>
          </a:p>
        </p:txBody>
      </p:sp>
    </p:spTree>
    <p:extLst>
      <p:ext uri="{BB962C8B-B14F-4D97-AF65-F5344CB8AC3E}">
        <p14:creationId xmlns:p14="http://schemas.microsoft.com/office/powerpoint/2010/main" val="3560209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you see the problem here?  </a:t>
            </a:r>
          </a:p>
          <a:p>
            <a:r>
              <a:rPr lang="en-US" dirty="0" smtClean="0"/>
              <a:t>What do I need to</a:t>
            </a:r>
            <a:r>
              <a:rPr lang="en-US" baseline="0" dirty="0" smtClean="0"/>
              <a:t> DENY?</a:t>
            </a:r>
          </a:p>
          <a:p>
            <a:endParaRPr lang="en-US" dirty="0"/>
          </a:p>
        </p:txBody>
      </p:sp>
      <p:sp>
        <p:nvSpPr>
          <p:cNvPr id="4" name="Slide Number Placeholder 3"/>
          <p:cNvSpPr>
            <a:spLocks noGrp="1"/>
          </p:cNvSpPr>
          <p:nvPr>
            <p:ph type="sldNum" sz="quarter" idx="10"/>
          </p:nvPr>
        </p:nvSpPr>
        <p:spPr/>
        <p:txBody>
          <a:bodyPr/>
          <a:lstStyle/>
          <a:p>
            <a:fld id="{75906FEF-AEA0-4C34-8A04-F7A829DBB295}" type="slidenum">
              <a:rPr lang="en-US" smtClean="0"/>
              <a:t>25</a:t>
            </a:fld>
            <a:endParaRPr lang="en-US"/>
          </a:p>
        </p:txBody>
      </p:sp>
    </p:spTree>
    <p:extLst>
      <p:ext uri="{BB962C8B-B14F-4D97-AF65-F5344CB8AC3E}">
        <p14:creationId xmlns:p14="http://schemas.microsoft.com/office/powerpoint/2010/main" val="5133139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Step 4. DENY DBA access to USER database schemas to prevent DBA access to data in USER databases.</a:t>
            </a:r>
          </a:p>
          <a:p>
            <a:r>
              <a:rPr lang="en-US" sz="1200" kern="1200" dirty="0" smtClean="0">
                <a:solidFill>
                  <a:schemeClr val="tx1"/>
                </a:solidFill>
                <a:latin typeface="+mn-lt"/>
                <a:ea typeface="+mn-ea"/>
                <a:cs typeface="+mn-cs"/>
              </a:rPr>
              <a:t>This was one of the key requirements. </a:t>
            </a:r>
          </a:p>
          <a:p>
            <a:r>
              <a:rPr lang="en-US" sz="1200" kern="1200" dirty="0" smtClean="0">
                <a:solidFill>
                  <a:schemeClr val="tx1"/>
                </a:solidFill>
                <a:latin typeface="+mn-lt"/>
                <a:ea typeface="+mn-ea"/>
                <a:cs typeface="+mn-cs"/>
              </a:rPr>
              <a:t>Management didn’t want DBAs to have any access to business data.</a:t>
            </a:r>
          </a:p>
          <a:p>
            <a:r>
              <a:rPr lang="en-US" sz="1200" kern="1200" dirty="0" smtClean="0">
                <a:solidFill>
                  <a:schemeClr val="tx1"/>
                </a:solidFill>
                <a:latin typeface="+mn-lt"/>
                <a:ea typeface="+mn-ea"/>
                <a:cs typeface="+mn-cs"/>
              </a:rPr>
              <a:t>TRUE</a:t>
            </a:r>
            <a:r>
              <a:rPr lang="en-US" sz="1200" kern="1200" baseline="0" dirty="0" smtClean="0">
                <a:solidFill>
                  <a:schemeClr val="tx1"/>
                </a:solidFill>
                <a:latin typeface="+mn-lt"/>
                <a:ea typeface="+mn-ea"/>
                <a:cs typeface="+mn-cs"/>
              </a:rPr>
              <a:t> STORY: </a:t>
            </a:r>
            <a:r>
              <a:rPr lang="en-US" sz="1200" kern="1200" dirty="0" smtClean="0">
                <a:solidFill>
                  <a:schemeClr val="tx1"/>
                </a:solidFill>
                <a:latin typeface="+mn-lt"/>
                <a:ea typeface="+mn-ea"/>
                <a:cs typeface="+mn-cs"/>
              </a:rPr>
              <a:t>I revoked ALL access</a:t>
            </a:r>
            <a:r>
              <a:rPr lang="en-US" sz="1200" kern="1200" baseline="0" dirty="0" smtClean="0">
                <a:solidFill>
                  <a:schemeClr val="tx1"/>
                </a:solidFill>
                <a:latin typeface="+mn-lt"/>
                <a:ea typeface="+mn-ea"/>
                <a:cs typeface="+mn-cs"/>
              </a:rPr>
              <a:t> from MSSQL </a:t>
            </a:r>
            <a:r>
              <a:rPr lang="en-US" sz="1200" kern="1200" dirty="0" smtClean="0">
                <a:solidFill>
                  <a:schemeClr val="tx1"/>
                </a:solidFill>
                <a:latin typeface="+mn-lt"/>
                <a:ea typeface="+mn-ea"/>
                <a:cs typeface="+mn-cs"/>
              </a:rPr>
              <a:t>than Compliance said other database platforms allowed SELECT access. WTF?</a:t>
            </a:r>
          </a:p>
          <a:p>
            <a:r>
              <a:rPr lang="en-US" sz="1200" kern="1200" dirty="0" smtClean="0">
                <a:solidFill>
                  <a:schemeClr val="tx1"/>
                </a:solidFill>
                <a:latin typeface="+mn-lt"/>
                <a:ea typeface="+mn-ea"/>
                <a:cs typeface="+mn-cs"/>
              </a:rPr>
              <a:t>I replied “You said you didn’t want DBAs to have access to business data.”</a:t>
            </a:r>
          </a:p>
          <a:p>
            <a:r>
              <a:rPr lang="en-US" dirty="0" smtClean="0"/>
              <a:t>Does that make sense to you?</a:t>
            </a:r>
          </a:p>
          <a:p>
            <a:r>
              <a:rPr lang="en-US" sz="1200" kern="1200" dirty="0" smtClean="0">
                <a:solidFill>
                  <a:schemeClr val="tx1"/>
                </a:solidFill>
                <a:latin typeface="+mn-lt"/>
                <a:ea typeface="+mn-ea"/>
                <a:cs typeface="+mn-cs"/>
              </a:rPr>
              <a:t>Do you want DBA selecting from the payroll or annual bonus table???</a:t>
            </a:r>
          </a:p>
          <a:p>
            <a:endParaRPr lang="en-US" sz="1200" kern="1200" dirty="0" smtClean="0">
              <a:solidFill>
                <a:schemeClr val="tx1"/>
              </a:solidFill>
              <a:latin typeface="+mn-lt"/>
              <a:ea typeface="+mn-ea"/>
              <a:cs typeface="+mn-cs"/>
            </a:endParaRPr>
          </a:p>
          <a:p>
            <a:endParaRPr lang="en-US" dirty="0" smtClean="0"/>
          </a:p>
          <a:p>
            <a:r>
              <a:rPr lang="en-US" dirty="0" smtClean="0"/>
              <a:t>Just saying….</a:t>
            </a:r>
            <a:endParaRPr lang="en-US" dirty="0"/>
          </a:p>
        </p:txBody>
      </p:sp>
      <p:sp>
        <p:nvSpPr>
          <p:cNvPr id="4" name="Slide Number Placeholder 3"/>
          <p:cNvSpPr>
            <a:spLocks noGrp="1"/>
          </p:cNvSpPr>
          <p:nvPr>
            <p:ph type="sldNum" sz="quarter" idx="10"/>
          </p:nvPr>
        </p:nvSpPr>
        <p:spPr/>
        <p:txBody>
          <a:bodyPr/>
          <a:lstStyle/>
          <a:p>
            <a:fld id="{75906FEF-AEA0-4C34-8A04-F7A829DBB295}" type="slidenum">
              <a:rPr lang="en-US" smtClean="0"/>
              <a:t>26</a:t>
            </a:fld>
            <a:endParaRPr lang="en-US"/>
          </a:p>
        </p:txBody>
      </p:sp>
    </p:spTree>
    <p:extLst>
      <p:ext uri="{BB962C8B-B14F-4D97-AF65-F5344CB8AC3E}">
        <p14:creationId xmlns:p14="http://schemas.microsoft.com/office/powerpoint/2010/main" val="4232405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Step 5. Drop DBA groups from </a:t>
            </a:r>
            <a:r>
              <a:rPr lang="en-US" sz="1200" kern="1200" dirty="0" err="1" smtClean="0">
                <a:solidFill>
                  <a:schemeClr val="tx1"/>
                </a:solidFill>
                <a:latin typeface="+mn-lt"/>
                <a:ea typeface="+mn-ea"/>
                <a:cs typeface="+mn-cs"/>
              </a:rPr>
              <a:t>sysadmin</a:t>
            </a:r>
            <a:r>
              <a:rPr lang="en-US" sz="1200" kern="1200" dirty="0" smtClean="0">
                <a:solidFill>
                  <a:schemeClr val="tx1"/>
                </a:solidFill>
                <a:latin typeface="+mn-lt"/>
                <a:ea typeface="+mn-ea"/>
                <a:cs typeface="+mn-cs"/>
              </a:rPr>
              <a:t> server role</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This script is 70% faster than last year’s script. Explain why. </a:t>
            </a:r>
          </a:p>
          <a:p>
            <a:r>
              <a:rPr lang="en-US" sz="1200" kern="1200" dirty="0" smtClean="0">
                <a:solidFill>
                  <a:schemeClr val="tx1"/>
                </a:solidFill>
                <a:latin typeface="+mn-lt"/>
                <a:ea typeface="+mn-ea"/>
                <a:cs typeface="+mn-cs"/>
              </a:rPr>
              <a:t>Link to Aaron’s blog post and Summit talk. Slide.</a:t>
            </a:r>
          </a:p>
          <a:p>
            <a:endParaRPr lang="en-US" dirty="0"/>
          </a:p>
        </p:txBody>
      </p:sp>
      <p:sp>
        <p:nvSpPr>
          <p:cNvPr id="4" name="Slide Number Placeholder 3"/>
          <p:cNvSpPr>
            <a:spLocks noGrp="1"/>
          </p:cNvSpPr>
          <p:nvPr>
            <p:ph type="sldNum" sz="quarter" idx="10"/>
          </p:nvPr>
        </p:nvSpPr>
        <p:spPr/>
        <p:txBody>
          <a:bodyPr/>
          <a:lstStyle/>
          <a:p>
            <a:fld id="{75906FEF-AEA0-4C34-8A04-F7A829DBB295}" type="slidenum">
              <a:rPr lang="en-US" smtClean="0"/>
              <a:t>27</a:t>
            </a:fld>
            <a:endParaRPr lang="en-US"/>
          </a:p>
        </p:txBody>
      </p:sp>
    </p:spTree>
    <p:extLst>
      <p:ext uri="{BB962C8B-B14F-4D97-AF65-F5344CB8AC3E}">
        <p14:creationId xmlns:p14="http://schemas.microsoft.com/office/powerpoint/2010/main" val="13675064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Aaron</a:t>
            </a:r>
            <a:r>
              <a:rPr lang="en-US" baseline="0" dirty="0" smtClean="0"/>
              <a:t> Bertrand and Kevin Kline did a presentation at the last 2013 PASS Summit in Charlotte.</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Ten Query Tuning Techniques Every SQL Programmer Should Know</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5906FEF-AEA0-4C34-8A04-F7A829DBB295}" type="slidenum">
              <a:rPr lang="en-US" smtClean="0"/>
              <a:t>28</a:t>
            </a:fld>
            <a:endParaRPr lang="en-US"/>
          </a:p>
        </p:txBody>
      </p:sp>
    </p:spTree>
    <p:extLst>
      <p:ext uri="{BB962C8B-B14F-4D97-AF65-F5344CB8AC3E}">
        <p14:creationId xmlns:p14="http://schemas.microsoft.com/office/powerpoint/2010/main" val="4661824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Step 6. Grant DBAs membership to </a:t>
            </a:r>
            <a:r>
              <a:rPr lang="en-US" sz="1200" kern="1200" dirty="0" err="1" smtClean="0">
                <a:solidFill>
                  <a:schemeClr val="tx1"/>
                </a:solidFill>
                <a:latin typeface="+mn-lt"/>
                <a:ea typeface="+mn-ea"/>
                <a:cs typeface="+mn-cs"/>
              </a:rPr>
              <a:t>SQLAgentOperatorRole</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db_ssisadmin</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db_dtsadmin</a:t>
            </a:r>
            <a:endParaRPr lang="en-US" sz="1200" kern="1200" dirty="0" smtClean="0">
              <a:solidFill>
                <a:schemeClr val="tx1"/>
              </a:solidFill>
              <a:latin typeface="+mn-lt"/>
              <a:ea typeface="+mn-ea"/>
              <a:cs typeface="+mn-cs"/>
            </a:endParaRPr>
          </a:p>
          <a:p>
            <a:endParaRPr lang="en-US" dirty="0" smtClean="0"/>
          </a:p>
          <a:p>
            <a:r>
              <a:rPr lang="en-US" dirty="0" smtClean="0"/>
              <a:t>Added these additional privileges in </a:t>
            </a:r>
            <a:r>
              <a:rPr lang="en-US" dirty="0" err="1" smtClean="0"/>
              <a:t>msdb</a:t>
            </a:r>
            <a:r>
              <a:rPr lang="en-US" dirty="0" smtClean="0"/>
              <a:t> as DBAs reported issues getting work done.</a:t>
            </a:r>
          </a:p>
          <a:p>
            <a:endParaRPr lang="en-US" dirty="0"/>
          </a:p>
          <a:p>
            <a:r>
              <a:rPr lang="en-US" dirty="0" smtClean="0"/>
              <a:t>If</a:t>
            </a:r>
            <a:r>
              <a:rPr lang="en-US" baseline="0" dirty="0" smtClean="0"/>
              <a:t> you don’t have </a:t>
            </a:r>
            <a:r>
              <a:rPr lang="en-US" baseline="0" dirty="0" err="1" smtClean="0"/>
              <a:t>SQLAgentOperatorRole</a:t>
            </a:r>
            <a:r>
              <a:rPr lang="en-US" baseline="0" dirty="0" smtClean="0"/>
              <a:t> when you are not </a:t>
            </a:r>
            <a:r>
              <a:rPr lang="en-US" baseline="0" dirty="0" err="1" smtClean="0"/>
              <a:t>sysadmin</a:t>
            </a:r>
            <a:r>
              <a:rPr lang="en-US" baseline="0" dirty="0" smtClean="0"/>
              <a:t>, SQL Agent is not visible in SSMS.</a:t>
            </a:r>
          </a:p>
          <a:p>
            <a:r>
              <a:rPr lang="en-US" baseline="0" dirty="0" smtClean="0"/>
              <a:t>The other two memberships are needed to manage SSIS and DTS(sadly) packages.</a:t>
            </a:r>
          </a:p>
          <a:p>
            <a:endParaRPr lang="en-US" dirty="0"/>
          </a:p>
        </p:txBody>
      </p:sp>
      <p:sp>
        <p:nvSpPr>
          <p:cNvPr id="4" name="Slide Number Placeholder 3"/>
          <p:cNvSpPr>
            <a:spLocks noGrp="1"/>
          </p:cNvSpPr>
          <p:nvPr>
            <p:ph type="sldNum" sz="quarter" idx="10"/>
          </p:nvPr>
        </p:nvSpPr>
        <p:spPr/>
        <p:txBody>
          <a:bodyPr/>
          <a:lstStyle/>
          <a:p>
            <a:fld id="{75906FEF-AEA0-4C34-8A04-F7A829DBB295}" type="slidenum">
              <a:rPr lang="en-US" smtClean="0"/>
              <a:t>29</a:t>
            </a:fld>
            <a:endParaRPr lang="en-US"/>
          </a:p>
        </p:txBody>
      </p:sp>
    </p:spTree>
    <p:extLst>
      <p:ext uri="{BB962C8B-B14F-4D97-AF65-F5344CB8AC3E}">
        <p14:creationId xmlns:p14="http://schemas.microsoft.com/office/powerpoint/2010/main" val="16088499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This was a huge help in understanding security model</a:t>
            </a:r>
            <a:endParaRPr lang="en-US" dirty="0" smtClean="0"/>
          </a:p>
          <a:p>
            <a:r>
              <a:rPr lang="en-US" sz="1200" dirty="0" smtClean="0"/>
              <a:t>Highly recommend it.</a:t>
            </a:r>
            <a:r>
              <a:rPr lang="en-US" sz="1200" baseline="0" dirty="0" smtClean="0"/>
              <a:t> I have the link to this poster at the end of the deck.</a:t>
            </a:r>
            <a:endParaRPr lang="en-US" dirty="0" smtClean="0"/>
          </a:p>
          <a:p>
            <a:r>
              <a:rPr lang="en-US" sz="1200" dirty="0" smtClean="0"/>
              <a:t>Concentrated on server and database perms</a:t>
            </a:r>
            <a:endParaRPr lang="en-US" dirty="0" smtClean="0"/>
          </a:p>
          <a:p>
            <a:r>
              <a:rPr lang="en-US" sz="1200" dirty="0" smtClean="0"/>
              <a:t>Very helpful when writing scripts</a:t>
            </a:r>
            <a:endParaRPr lang="en-US" dirty="0" smtClean="0"/>
          </a:p>
          <a:p>
            <a:endParaRPr lang="en-US" dirty="0" smtClean="0"/>
          </a:p>
          <a:p>
            <a:r>
              <a:rPr lang="en-US" sz="1200" dirty="0" smtClean="0"/>
              <a:t>CONTROL SERVER and a few DENYs seems to be working well.</a:t>
            </a:r>
            <a:endParaRPr lang="en-US" dirty="0" smtClean="0"/>
          </a:p>
          <a:p>
            <a:endParaRPr lang="en-US" dirty="0" smtClean="0"/>
          </a:p>
          <a:p>
            <a:r>
              <a:rPr lang="en-US" sz="1200" dirty="0" smtClean="0"/>
              <a:t>Search terms are “</a:t>
            </a:r>
            <a:r>
              <a:rPr lang="en-US" sz="1200" dirty="0" err="1" smtClean="0"/>
              <a:t>sql</a:t>
            </a:r>
            <a:r>
              <a:rPr lang="en-US" sz="1200" dirty="0" smtClean="0"/>
              <a:t> server permissions poster”.</a:t>
            </a:r>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75906FEF-AEA0-4C34-8A04-F7A829DBB295}" type="slidenum">
              <a:rPr lang="en-US" smtClean="0"/>
              <a:t>30</a:t>
            </a:fld>
            <a:endParaRPr lang="en-US"/>
          </a:p>
        </p:txBody>
      </p:sp>
    </p:spTree>
    <p:extLst>
      <p:ext uri="{BB962C8B-B14F-4D97-AF65-F5344CB8AC3E}">
        <p14:creationId xmlns:p14="http://schemas.microsoft.com/office/powerpoint/2010/main" val="5259556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Run time depends on number of databases and schema on server</a:t>
            </a:r>
          </a:p>
          <a:p>
            <a:r>
              <a:rPr lang="en-US" dirty="0" smtClean="0"/>
              <a:t>But before I do the demo I have some required reading for you.</a:t>
            </a:r>
            <a:endParaRPr lang="en-US" dirty="0"/>
          </a:p>
        </p:txBody>
      </p:sp>
      <p:sp>
        <p:nvSpPr>
          <p:cNvPr id="4" name="Slide Number Placeholder 3"/>
          <p:cNvSpPr>
            <a:spLocks noGrp="1"/>
          </p:cNvSpPr>
          <p:nvPr>
            <p:ph type="sldNum" sz="quarter" idx="10"/>
          </p:nvPr>
        </p:nvSpPr>
        <p:spPr/>
        <p:txBody>
          <a:bodyPr/>
          <a:lstStyle/>
          <a:p>
            <a:fld id="{75906FEF-AEA0-4C34-8A04-F7A829DBB295}" type="slidenum">
              <a:rPr lang="en-US" smtClean="0"/>
              <a:t>31</a:t>
            </a:fld>
            <a:endParaRPr lang="en-US"/>
          </a:p>
        </p:txBody>
      </p:sp>
    </p:spTree>
    <p:extLst>
      <p:ext uri="{BB962C8B-B14F-4D97-AF65-F5344CB8AC3E}">
        <p14:creationId xmlns:p14="http://schemas.microsoft.com/office/powerpoint/2010/main" val="2226228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How many DBAs in the room? Developers, Managers? Poll</a:t>
            </a:r>
          </a:p>
          <a:p>
            <a:r>
              <a:rPr lang="en-US" sz="1200" kern="1200" dirty="0" smtClean="0">
                <a:solidFill>
                  <a:schemeClr val="tx1"/>
                </a:solidFill>
                <a:latin typeface="+mn-lt"/>
                <a:ea typeface="+mn-ea"/>
                <a:cs typeface="+mn-cs"/>
              </a:rPr>
              <a:t>Big</a:t>
            </a:r>
            <a:r>
              <a:rPr lang="en-US" sz="1200" kern="1200" baseline="0" dirty="0" smtClean="0">
                <a:solidFill>
                  <a:schemeClr val="tx1"/>
                </a:solidFill>
                <a:latin typeface="+mn-lt"/>
                <a:ea typeface="+mn-ea"/>
                <a:cs typeface="+mn-cs"/>
              </a:rPr>
              <a:t> company or small company?</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Anybody</a:t>
            </a:r>
            <a:r>
              <a:rPr lang="en-US" sz="1200" kern="1200" baseline="0" dirty="0" smtClean="0">
                <a:solidFill>
                  <a:schemeClr val="tx1"/>
                </a:solidFill>
                <a:latin typeface="+mn-lt"/>
                <a:ea typeface="+mn-ea"/>
                <a:cs typeface="+mn-cs"/>
              </a:rPr>
              <a:t> running SQL Server 2000? </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What version of SQL Server are you running currently?</a:t>
            </a:r>
          </a:p>
          <a:p>
            <a:r>
              <a:rPr lang="en-US" sz="1200" kern="1200" dirty="0" smtClean="0">
                <a:solidFill>
                  <a:schemeClr val="tx1"/>
                </a:solidFill>
                <a:latin typeface="+mn-lt"/>
                <a:ea typeface="+mn-ea"/>
                <a:cs typeface="+mn-cs"/>
              </a:rPr>
              <a:t>If you are still running SQL Server 2000 or prior, nothing to see here.  </a:t>
            </a:r>
          </a:p>
          <a:p>
            <a:r>
              <a:rPr lang="en-US" sz="1200" kern="1200" dirty="0" smtClean="0">
                <a:solidFill>
                  <a:schemeClr val="tx1"/>
                </a:solidFill>
                <a:latin typeface="+mn-lt"/>
                <a:ea typeface="+mn-ea"/>
                <a:cs typeface="+mn-cs"/>
              </a:rPr>
              <a:t>Please upgrade. It’s out of support. My</a:t>
            </a:r>
            <a:r>
              <a:rPr lang="en-US" sz="1200" kern="1200" baseline="0" dirty="0" smtClean="0">
                <a:solidFill>
                  <a:schemeClr val="tx1"/>
                </a:solidFill>
                <a:latin typeface="+mn-lt"/>
                <a:ea typeface="+mn-ea"/>
                <a:cs typeface="+mn-cs"/>
              </a:rPr>
              <a:t> condolences if you are still stuck supporting it.</a:t>
            </a:r>
          </a:p>
          <a:p>
            <a:r>
              <a:rPr lang="en-US" sz="1200" kern="1200" baseline="0" dirty="0" smtClean="0">
                <a:solidFill>
                  <a:schemeClr val="tx1"/>
                </a:solidFill>
                <a:latin typeface="+mn-lt"/>
                <a:ea typeface="+mn-ea"/>
                <a:cs typeface="+mn-cs"/>
              </a:rPr>
              <a:t>I’m open to questions while I’m presenting. </a:t>
            </a:r>
          </a:p>
          <a:p>
            <a:endParaRPr lang="en-US" dirty="0"/>
          </a:p>
        </p:txBody>
      </p:sp>
      <p:sp>
        <p:nvSpPr>
          <p:cNvPr id="4" name="Slide Number Placeholder 3"/>
          <p:cNvSpPr>
            <a:spLocks noGrp="1"/>
          </p:cNvSpPr>
          <p:nvPr>
            <p:ph type="sldNum" sz="quarter" idx="10"/>
          </p:nvPr>
        </p:nvSpPr>
        <p:spPr/>
        <p:txBody>
          <a:bodyPr/>
          <a:lstStyle/>
          <a:p>
            <a:fld id="{75906FEF-AEA0-4C34-8A04-F7A829DBB295}" type="slidenum">
              <a:rPr lang="en-US" smtClean="0"/>
              <a:t>3</a:t>
            </a:fld>
            <a:endParaRPr lang="en-US"/>
          </a:p>
        </p:txBody>
      </p:sp>
    </p:spTree>
    <p:extLst>
      <p:ext uri="{BB962C8B-B14F-4D97-AF65-F5344CB8AC3E}">
        <p14:creationId xmlns:p14="http://schemas.microsoft.com/office/powerpoint/2010/main" val="34307535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Buck Woody’s awesome script disclaimer.</a:t>
            </a:r>
          </a:p>
          <a:p>
            <a:r>
              <a:rPr lang="en-US" dirty="0" smtClean="0"/>
              <a:t>Self-explanatory</a:t>
            </a:r>
            <a:endParaRPr lang="en-US" dirty="0"/>
          </a:p>
        </p:txBody>
      </p:sp>
      <p:sp>
        <p:nvSpPr>
          <p:cNvPr id="4" name="Slide Number Placeholder 3"/>
          <p:cNvSpPr>
            <a:spLocks noGrp="1"/>
          </p:cNvSpPr>
          <p:nvPr>
            <p:ph type="sldNum" sz="quarter" idx="10"/>
          </p:nvPr>
        </p:nvSpPr>
        <p:spPr/>
        <p:txBody>
          <a:bodyPr/>
          <a:lstStyle/>
          <a:p>
            <a:fld id="{75906FEF-AEA0-4C34-8A04-F7A829DBB295}" type="slidenum">
              <a:rPr lang="en-US" smtClean="0"/>
              <a:t>32</a:t>
            </a:fld>
            <a:endParaRPr lang="en-US"/>
          </a:p>
        </p:txBody>
      </p:sp>
    </p:spTree>
    <p:extLst>
      <p:ext uri="{BB962C8B-B14F-4D97-AF65-F5344CB8AC3E}">
        <p14:creationId xmlns:p14="http://schemas.microsoft.com/office/powerpoint/2010/main" val="12104903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Serious</a:t>
            </a:r>
            <a:r>
              <a:rPr lang="en-US" baseline="0" dirty="0" smtClean="0"/>
              <a:t> Buck and not so serious Buck</a:t>
            </a:r>
            <a:endParaRPr lang="en-US" dirty="0"/>
          </a:p>
        </p:txBody>
      </p:sp>
      <p:sp>
        <p:nvSpPr>
          <p:cNvPr id="4" name="Slide Number Placeholder 3"/>
          <p:cNvSpPr>
            <a:spLocks noGrp="1"/>
          </p:cNvSpPr>
          <p:nvPr>
            <p:ph type="sldNum" sz="quarter" idx="10"/>
          </p:nvPr>
        </p:nvSpPr>
        <p:spPr/>
        <p:txBody>
          <a:bodyPr/>
          <a:lstStyle/>
          <a:p>
            <a:fld id="{75906FEF-AEA0-4C34-8A04-F7A829DBB295}" type="slidenum">
              <a:rPr lang="en-US" smtClean="0"/>
              <a:t>33</a:t>
            </a:fld>
            <a:endParaRPr lang="en-US"/>
          </a:p>
        </p:txBody>
      </p:sp>
    </p:spTree>
    <p:extLst>
      <p:ext uri="{BB962C8B-B14F-4D97-AF65-F5344CB8AC3E}">
        <p14:creationId xmlns:p14="http://schemas.microsoft.com/office/powerpoint/2010/main" val="36989844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Summary:</a:t>
            </a:r>
          </a:p>
          <a:p>
            <a:r>
              <a:rPr lang="en-US" sz="1200" kern="1200" dirty="0" smtClean="0">
                <a:solidFill>
                  <a:schemeClr val="tx1"/>
                </a:solidFill>
                <a:latin typeface="+mn-lt"/>
                <a:ea typeface="+mn-ea"/>
                <a:cs typeface="+mn-cs"/>
              </a:rPr>
              <a:t>If you leave remembering only one thing...</a:t>
            </a:r>
          </a:p>
          <a:p>
            <a:r>
              <a:rPr lang="en-US" sz="1200" kern="1200" dirty="0" smtClean="0">
                <a:solidFill>
                  <a:schemeClr val="tx1"/>
                </a:solidFill>
                <a:latin typeface="+mn-lt"/>
                <a:ea typeface="+mn-ea"/>
                <a:cs typeface="+mn-cs"/>
              </a:rPr>
              <a:t>CONTROL SERVER and DENY makes a Virtual </a:t>
            </a:r>
            <a:r>
              <a:rPr lang="en-US" sz="1200" kern="1200" dirty="0" err="1" smtClean="0">
                <a:solidFill>
                  <a:schemeClr val="tx1"/>
                </a:solidFill>
                <a:latin typeface="+mn-lt"/>
                <a:ea typeface="+mn-ea"/>
                <a:cs typeface="+mn-cs"/>
              </a:rPr>
              <a:t>Sysadmin</a:t>
            </a:r>
            <a:r>
              <a:rPr lang="en-US" sz="1200" kern="1200" dirty="0" smtClean="0">
                <a:solidFill>
                  <a:schemeClr val="tx1"/>
                </a:solidFill>
                <a:latin typeface="+mn-lt"/>
                <a:ea typeface="+mn-ea"/>
                <a:cs typeface="+mn-cs"/>
              </a:rPr>
              <a:t> more acceptable to your auditors.</a:t>
            </a:r>
          </a:p>
          <a:p>
            <a:r>
              <a:rPr lang="en-US" dirty="0" smtClean="0"/>
              <a:t>Your DBAs don’t show up in the </a:t>
            </a:r>
            <a:r>
              <a:rPr lang="en-US" dirty="0" err="1" smtClean="0"/>
              <a:t>sysadmin</a:t>
            </a:r>
            <a:r>
              <a:rPr lang="en-US" dirty="0" smtClean="0"/>
              <a:t> fixed server role.</a:t>
            </a:r>
          </a:p>
          <a:p>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5906FEF-AEA0-4C34-8A04-F7A829DBB295}" type="slidenum">
              <a:rPr lang="en-US" smtClean="0"/>
              <a:t>34</a:t>
            </a:fld>
            <a:endParaRPr lang="en-US"/>
          </a:p>
        </p:txBody>
      </p:sp>
    </p:spTree>
    <p:extLst>
      <p:ext uri="{BB962C8B-B14F-4D97-AF65-F5344CB8AC3E}">
        <p14:creationId xmlns:p14="http://schemas.microsoft.com/office/powerpoint/2010/main" val="15222893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want</a:t>
            </a:r>
            <a:r>
              <a:rPr lang="en-US" baseline="0" dirty="0" smtClean="0"/>
              <a:t> to watch this session again. </a:t>
            </a:r>
          </a:p>
          <a:p>
            <a:endParaRPr lang="en-US" baseline="0" dirty="0" smtClean="0"/>
          </a:p>
          <a:p>
            <a:r>
              <a:rPr lang="en-US" dirty="0" smtClean="0"/>
              <a:t>https://groupby.org/conference-session-abstracts/uptight-database-security/</a:t>
            </a:r>
            <a:endParaRPr lang="en-US" dirty="0"/>
          </a:p>
        </p:txBody>
      </p:sp>
      <p:sp>
        <p:nvSpPr>
          <p:cNvPr id="4" name="Slide Number Placeholder 3"/>
          <p:cNvSpPr>
            <a:spLocks noGrp="1"/>
          </p:cNvSpPr>
          <p:nvPr>
            <p:ph type="sldNum" sz="quarter" idx="10"/>
          </p:nvPr>
        </p:nvSpPr>
        <p:spPr/>
        <p:txBody>
          <a:bodyPr/>
          <a:lstStyle/>
          <a:p>
            <a:fld id="{75906FEF-AEA0-4C34-8A04-F7A829DBB295}" type="slidenum">
              <a:rPr lang="en-US" smtClean="0"/>
              <a:t>35</a:t>
            </a:fld>
            <a:endParaRPr lang="en-US"/>
          </a:p>
        </p:txBody>
      </p:sp>
    </p:spTree>
    <p:extLst>
      <p:ext uri="{BB962C8B-B14F-4D97-AF65-F5344CB8AC3E}">
        <p14:creationId xmlns:p14="http://schemas.microsoft.com/office/powerpoint/2010/main" val="4991821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906FEF-AEA0-4C34-8A04-F7A829DBB295}" type="slidenum">
              <a:rPr lang="en-US" smtClean="0"/>
              <a:t>36</a:t>
            </a:fld>
            <a:endParaRPr lang="en-US"/>
          </a:p>
        </p:txBody>
      </p:sp>
    </p:spTree>
    <p:extLst>
      <p:ext uri="{BB962C8B-B14F-4D97-AF65-F5344CB8AC3E}">
        <p14:creationId xmlns:p14="http://schemas.microsoft.com/office/powerpoint/2010/main" val="21289683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Andreas </a:t>
            </a:r>
            <a:r>
              <a:rPr lang="en-US" dirty="0" err="1" smtClean="0"/>
              <a:t>Wolter</a:t>
            </a:r>
            <a:r>
              <a:rPr lang="en-US" dirty="0" smtClean="0"/>
              <a:t>, MCM</a:t>
            </a:r>
            <a:endParaRPr lang="en-US" dirty="0"/>
          </a:p>
        </p:txBody>
      </p:sp>
      <p:sp>
        <p:nvSpPr>
          <p:cNvPr id="4" name="Slide Number Placeholder 3"/>
          <p:cNvSpPr>
            <a:spLocks noGrp="1"/>
          </p:cNvSpPr>
          <p:nvPr>
            <p:ph type="sldNum" sz="quarter" idx="10"/>
          </p:nvPr>
        </p:nvSpPr>
        <p:spPr/>
        <p:txBody>
          <a:bodyPr/>
          <a:lstStyle/>
          <a:p>
            <a:fld id="{75906FEF-AEA0-4C34-8A04-F7A829DBB295}" type="slidenum">
              <a:rPr lang="en-US" smtClean="0"/>
              <a:t>37</a:t>
            </a:fld>
            <a:endParaRPr lang="en-US"/>
          </a:p>
        </p:txBody>
      </p:sp>
    </p:spTree>
    <p:extLst>
      <p:ext uri="{BB962C8B-B14F-4D97-AF65-F5344CB8AC3E}">
        <p14:creationId xmlns:p14="http://schemas.microsoft.com/office/powerpoint/2010/main" val="23587069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1F4AA-0E3E-47DC-AD2B-96FB90FF48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5600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the original</a:t>
            </a:r>
            <a:r>
              <a:rPr lang="en-US" baseline="0" dirty="0" smtClean="0"/>
              <a:t> Scotty’s son in the background.</a:t>
            </a:r>
          </a:p>
          <a:p>
            <a:r>
              <a:rPr lang="en-US" baseline="0" dirty="0" smtClean="0"/>
              <a:t>James </a:t>
            </a:r>
            <a:r>
              <a:rPr lang="en-US" baseline="0" dirty="0" err="1" smtClean="0"/>
              <a:t>Doohan’s</a:t>
            </a:r>
            <a:r>
              <a:rPr lang="en-US" baseline="0" dirty="0" smtClean="0"/>
              <a:t> son Chris </a:t>
            </a:r>
            <a:r>
              <a:rPr lang="en-US" baseline="0" dirty="0" err="1" smtClean="0"/>
              <a:t>Doohan</a:t>
            </a:r>
            <a:r>
              <a:rPr lang="en-US" baseline="0" dirty="0" smtClean="0"/>
              <a:t> had a cameo in Star Trek reboot movie.</a:t>
            </a:r>
          </a:p>
          <a:p>
            <a:r>
              <a:rPr lang="en-US" dirty="0" smtClean="0"/>
              <a:t>Thank you for coming.  </a:t>
            </a:r>
          </a:p>
          <a:p>
            <a:r>
              <a:rPr lang="en-US" dirty="0" smtClean="0"/>
              <a:t>Any</a:t>
            </a:r>
            <a:r>
              <a:rPr lang="en-US" baseline="0" dirty="0" smtClean="0"/>
              <a:t> feedback?  Please be brutally honest.</a:t>
            </a:r>
            <a:endParaRPr lang="en-US" dirty="0"/>
          </a:p>
        </p:txBody>
      </p:sp>
      <p:sp>
        <p:nvSpPr>
          <p:cNvPr id="4" name="Slide Number Placeholder 3"/>
          <p:cNvSpPr>
            <a:spLocks noGrp="1"/>
          </p:cNvSpPr>
          <p:nvPr>
            <p:ph type="sldNum" sz="quarter" idx="10"/>
          </p:nvPr>
        </p:nvSpPr>
        <p:spPr/>
        <p:txBody>
          <a:bodyPr/>
          <a:lstStyle/>
          <a:p>
            <a:fld id="{75906FEF-AEA0-4C34-8A04-F7A829DBB295}" type="slidenum">
              <a:rPr lang="en-US" smtClean="0"/>
              <a:t>40</a:t>
            </a:fld>
            <a:endParaRPr lang="en-US"/>
          </a:p>
        </p:txBody>
      </p:sp>
    </p:spTree>
    <p:extLst>
      <p:ext uri="{BB962C8B-B14F-4D97-AF65-F5344CB8AC3E}">
        <p14:creationId xmlns:p14="http://schemas.microsoft.com/office/powerpoint/2010/main" val="10426087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that doesn’t send a chill down your spine, nothing will.</a:t>
            </a:r>
          </a:p>
          <a:p>
            <a:endParaRPr lang="en-US" dirty="0" smtClean="0"/>
          </a:p>
          <a:p>
            <a:r>
              <a:rPr lang="en-US" sz="1200" kern="1200" dirty="0" smtClean="0">
                <a:solidFill>
                  <a:schemeClr val="tx1"/>
                </a:solidFill>
                <a:latin typeface="+mn-lt"/>
                <a:ea typeface="+mn-ea"/>
                <a:cs typeface="+mn-cs"/>
              </a:rPr>
              <a:t>Initially, I pushed back for a couple of years because I thought it would be a royal pain to do DBA work without sysadmin.</a:t>
            </a:r>
          </a:p>
          <a:p>
            <a:r>
              <a:rPr lang="en-US" sz="1200" kern="1200" dirty="0" smtClean="0">
                <a:solidFill>
                  <a:schemeClr val="tx1"/>
                </a:solidFill>
                <a:latin typeface="+mn-lt"/>
                <a:ea typeface="+mn-ea"/>
                <a:cs typeface="+mn-cs"/>
              </a:rPr>
              <a:t>We still had a lot of SQL Server 2000 at the time also.</a:t>
            </a:r>
          </a:p>
          <a:p>
            <a:r>
              <a:rPr lang="en-US" sz="1200" kern="1200" dirty="0" smtClean="0">
                <a:solidFill>
                  <a:schemeClr val="tx1"/>
                </a:solidFill>
                <a:latin typeface="+mn-lt"/>
                <a:ea typeface="+mn-ea"/>
                <a:cs typeface="+mn-cs"/>
              </a:rPr>
              <a:t>The fact that SQL Server 2014 will have this type of role built-in validates this work.</a:t>
            </a:r>
          </a:p>
          <a:p>
            <a:r>
              <a:rPr lang="en-US" sz="1200" kern="1200" dirty="0" smtClean="0">
                <a:solidFill>
                  <a:schemeClr val="tx1"/>
                </a:solidFill>
                <a:latin typeface="+mn-lt"/>
                <a:ea typeface="+mn-ea"/>
                <a:cs typeface="+mn-cs"/>
              </a:rPr>
              <a:t>I thought this would be harder.</a:t>
            </a:r>
          </a:p>
          <a:p>
            <a:r>
              <a:rPr lang="en-US" sz="1200" kern="1200" dirty="0" smtClean="0">
                <a:solidFill>
                  <a:schemeClr val="tx1"/>
                </a:solidFill>
                <a:latin typeface="+mn-lt"/>
                <a:ea typeface="+mn-ea"/>
                <a:cs typeface="+mn-cs"/>
              </a:rPr>
              <a:t>It’s still viable given how long it takes a company to adopt the latest version.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This is</a:t>
            </a:r>
            <a:r>
              <a:rPr lang="en-US" sz="1200" kern="1200" baseline="0" dirty="0" smtClean="0">
                <a:solidFill>
                  <a:schemeClr val="tx1"/>
                </a:solidFill>
                <a:latin typeface="+mn-lt"/>
                <a:ea typeface="+mn-ea"/>
                <a:cs typeface="+mn-cs"/>
              </a:rPr>
              <a:t> the initial notification of the breach that Anthem sent to it’s associates. I will show you on the next slide why this is so scary.</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5906FEF-AEA0-4C34-8A04-F7A829DBB295}" type="slidenum">
              <a:rPr lang="en-US" smtClean="0"/>
              <a:t>5</a:t>
            </a:fld>
            <a:endParaRPr lang="en-US"/>
          </a:p>
        </p:txBody>
      </p:sp>
    </p:spTree>
    <p:extLst>
      <p:ext uri="{BB962C8B-B14F-4D97-AF65-F5344CB8AC3E}">
        <p14:creationId xmlns:p14="http://schemas.microsoft.com/office/powerpoint/2010/main" val="3482157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Hackers</a:t>
            </a:r>
            <a:r>
              <a:rPr lang="en-US" baseline="0" dirty="0" smtClean="0"/>
              <a:t> love sysadmin credentials too.</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Rob Joyce, Head of NSA TAO team spoke at </a:t>
            </a:r>
            <a:r>
              <a:rPr lang="en-US" baseline="0" dirty="0" err="1" smtClean="0"/>
              <a:t>Usenix</a:t>
            </a:r>
            <a:r>
              <a:rPr lang="en-US" baseline="0" dirty="0" smtClean="0"/>
              <a:t> Security conference in SF in January 2016</a:t>
            </a:r>
          </a:p>
        </p:txBody>
      </p:sp>
      <p:sp>
        <p:nvSpPr>
          <p:cNvPr id="4" name="Slide Number Placeholder 3"/>
          <p:cNvSpPr>
            <a:spLocks noGrp="1"/>
          </p:cNvSpPr>
          <p:nvPr>
            <p:ph type="sldNum" sz="quarter" idx="10"/>
          </p:nvPr>
        </p:nvSpPr>
        <p:spPr/>
        <p:txBody>
          <a:bodyPr/>
          <a:lstStyle/>
          <a:p>
            <a:fld id="{75906FEF-AEA0-4C34-8A04-F7A829DBB295}" type="slidenum">
              <a:rPr lang="en-US" smtClean="0"/>
              <a:t>6</a:t>
            </a:fld>
            <a:endParaRPr lang="en-US"/>
          </a:p>
        </p:txBody>
      </p:sp>
    </p:spTree>
    <p:extLst>
      <p:ext uri="{BB962C8B-B14F-4D97-AF65-F5344CB8AC3E}">
        <p14:creationId xmlns:p14="http://schemas.microsoft.com/office/powerpoint/2010/main" val="4243737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Does your company control SQL Server DBA’s </a:t>
            </a:r>
            <a:r>
              <a:rPr lang="en-US" sz="1200" kern="1200" dirty="0" err="1" smtClean="0">
                <a:solidFill>
                  <a:schemeClr val="tx1"/>
                </a:solidFill>
                <a:latin typeface="+mn-lt"/>
                <a:ea typeface="+mn-ea"/>
                <a:cs typeface="+mn-cs"/>
              </a:rPr>
              <a:t>sysadmin</a:t>
            </a:r>
            <a:r>
              <a:rPr lang="en-US" sz="1200" kern="1200" dirty="0" smtClean="0">
                <a:solidFill>
                  <a:schemeClr val="tx1"/>
                </a:solidFill>
                <a:latin typeface="+mn-lt"/>
                <a:ea typeface="+mn-ea"/>
                <a:cs typeface="+mn-cs"/>
              </a:rPr>
              <a:t> access?</a:t>
            </a:r>
          </a:p>
          <a:p>
            <a:r>
              <a:rPr lang="en-US" sz="1200" kern="1200" dirty="0" smtClean="0">
                <a:solidFill>
                  <a:schemeClr val="tx1"/>
                </a:solidFill>
                <a:latin typeface="+mn-lt"/>
                <a:ea typeface="+mn-ea"/>
                <a:cs typeface="+mn-cs"/>
              </a:rPr>
              <a:t>How many DBAs have </a:t>
            </a:r>
            <a:r>
              <a:rPr lang="en-US" sz="1200" kern="1200" dirty="0" err="1" smtClean="0">
                <a:solidFill>
                  <a:schemeClr val="tx1"/>
                </a:solidFill>
                <a:latin typeface="+mn-lt"/>
                <a:ea typeface="+mn-ea"/>
                <a:cs typeface="+mn-cs"/>
              </a:rPr>
              <a:t>sysadmin</a:t>
            </a:r>
            <a:r>
              <a:rPr lang="en-US" sz="1200" kern="1200" dirty="0" smtClean="0">
                <a:solidFill>
                  <a:schemeClr val="tx1"/>
                </a:solidFill>
                <a:latin typeface="+mn-lt"/>
                <a:ea typeface="+mn-ea"/>
                <a:cs typeface="+mn-cs"/>
              </a:rPr>
              <a:t> access?</a:t>
            </a:r>
          </a:p>
          <a:p>
            <a:r>
              <a:rPr lang="en-US" sz="1200" kern="1200" dirty="0" smtClean="0">
                <a:solidFill>
                  <a:schemeClr val="tx1"/>
                </a:solidFill>
                <a:latin typeface="+mn-lt"/>
                <a:ea typeface="+mn-ea"/>
                <a:cs typeface="+mn-cs"/>
              </a:rPr>
              <a:t>How big is your company?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It is becoming increasingly difficult to allow DBAs to retain </a:t>
            </a:r>
            <a:r>
              <a:rPr lang="en-US" sz="1200" kern="1200" dirty="0" err="1" smtClean="0">
                <a:solidFill>
                  <a:schemeClr val="tx1"/>
                </a:solidFill>
                <a:latin typeface="+mn-lt"/>
                <a:ea typeface="+mn-ea"/>
                <a:cs typeface="+mn-cs"/>
              </a:rPr>
              <a:t>sysadmin</a:t>
            </a:r>
            <a:r>
              <a:rPr lang="en-US" sz="1200" kern="1200" dirty="0" smtClean="0">
                <a:solidFill>
                  <a:schemeClr val="tx1"/>
                </a:solidFill>
                <a:latin typeface="+mn-lt"/>
                <a:ea typeface="+mn-ea"/>
                <a:cs typeface="+mn-cs"/>
              </a:rPr>
              <a:t> permission 24x7x365 due to IT Security Audit and Compliance concerns.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Do you have a Risk, Compliance, or Audit team questioning this access?</a:t>
            </a:r>
          </a:p>
          <a:p>
            <a:r>
              <a:rPr lang="en-US" dirty="0" smtClean="0"/>
              <a:t>I’ll bet they are now at Anthem.</a:t>
            </a:r>
            <a:endParaRPr lang="en-US" dirty="0"/>
          </a:p>
        </p:txBody>
      </p:sp>
      <p:sp>
        <p:nvSpPr>
          <p:cNvPr id="4" name="Slide Number Placeholder 3"/>
          <p:cNvSpPr>
            <a:spLocks noGrp="1"/>
          </p:cNvSpPr>
          <p:nvPr>
            <p:ph type="sldNum" sz="quarter" idx="10"/>
          </p:nvPr>
        </p:nvSpPr>
        <p:spPr/>
        <p:txBody>
          <a:bodyPr/>
          <a:lstStyle/>
          <a:p>
            <a:fld id="{75906FEF-AEA0-4C34-8A04-F7A829DBB295}" type="slidenum">
              <a:rPr lang="en-US" smtClean="0"/>
              <a:t>7</a:t>
            </a:fld>
            <a:endParaRPr lang="en-US"/>
          </a:p>
        </p:txBody>
      </p:sp>
    </p:spTree>
    <p:extLst>
      <p:ext uri="{BB962C8B-B14F-4D97-AF65-F5344CB8AC3E}">
        <p14:creationId xmlns:p14="http://schemas.microsoft.com/office/powerpoint/2010/main" val="1480845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the hacker’s life more difficult.</a:t>
            </a:r>
          </a:p>
          <a:p>
            <a:r>
              <a:rPr lang="en-US" dirty="0" smtClean="0"/>
              <a:t>Hackers love privileged</a:t>
            </a:r>
            <a:r>
              <a:rPr lang="en-US" baseline="0" dirty="0" smtClean="0"/>
              <a:t> accounts.</a:t>
            </a:r>
          </a:p>
          <a:p>
            <a:endParaRPr lang="en-US" baseline="0" dirty="0" smtClean="0"/>
          </a:p>
          <a:p>
            <a:r>
              <a:rPr lang="en-US" sz="1200" kern="1200" dirty="0" smtClean="0">
                <a:solidFill>
                  <a:schemeClr val="tx1"/>
                </a:solidFill>
                <a:latin typeface="+mn-lt"/>
                <a:ea typeface="+mn-ea"/>
                <a:cs typeface="+mn-cs"/>
              </a:rPr>
              <a:t>Does your company control SQL Server DBA’s sysadmin access?</a:t>
            </a:r>
          </a:p>
          <a:p>
            <a:r>
              <a:rPr lang="en-US" sz="1200" kern="1200" dirty="0" smtClean="0">
                <a:solidFill>
                  <a:schemeClr val="tx1"/>
                </a:solidFill>
                <a:latin typeface="+mn-lt"/>
                <a:ea typeface="+mn-ea"/>
                <a:cs typeface="+mn-cs"/>
              </a:rPr>
              <a:t>How many DBAs have sysadmin access?</a:t>
            </a:r>
          </a:p>
          <a:p>
            <a:r>
              <a:rPr lang="en-US" sz="1200" kern="1200" dirty="0" smtClean="0">
                <a:solidFill>
                  <a:schemeClr val="tx1"/>
                </a:solidFill>
                <a:latin typeface="+mn-lt"/>
                <a:ea typeface="+mn-ea"/>
                <a:cs typeface="+mn-cs"/>
              </a:rPr>
              <a:t>How big is your company?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It is becoming increasingly difficult to allow DBAs to retain sysadmin permission 24x7x365 due to IT Security Audit and Compliance concerns.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Do you have a Risk, Compliance, or Audit team questioning this access?</a:t>
            </a:r>
          </a:p>
          <a:p>
            <a:r>
              <a:rPr lang="en-US" dirty="0" smtClean="0"/>
              <a:t>I’ll bet they are now at Anthem.</a:t>
            </a:r>
          </a:p>
          <a:p>
            <a:endParaRPr lang="en-US" dirty="0" smtClean="0"/>
          </a:p>
          <a:p>
            <a:r>
              <a:rPr lang="en-US" dirty="0" smtClean="0"/>
              <a:t>Talk about why this was done at </a:t>
            </a:r>
            <a:r>
              <a:rPr lang="en-US" dirty="0" err="1" smtClean="0"/>
              <a:t>Metlife</a:t>
            </a:r>
            <a:r>
              <a:rPr lang="en-US" dirty="0" smtClean="0"/>
              <a:t>.</a:t>
            </a:r>
            <a:r>
              <a:rPr lang="en-US" baseline="0" dirty="0" smtClean="0"/>
              <a:t>  Tell the </a:t>
            </a:r>
            <a:r>
              <a:rPr lang="en-US" baseline="0" smtClean="0"/>
              <a:t>whole story.</a:t>
            </a:r>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5906FEF-AEA0-4C34-8A04-F7A829DBB295}" type="slidenum">
              <a:rPr lang="en-US" smtClean="0"/>
              <a:t>8</a:t>
            </a:fld>
            <a:endParaRPr lang="en-US"/>
          </a:p>
        </p:txBody>
      </p:sp>
    </p:spTree>
    <p:extLst>
      <p:ext uri="{BB962C8B-B14F-4D97-AF65-F5344CB8AC3E}">
        <p14:creationId xmlns:p14="http://schemas.microsoft.com/office/powerpoint/2010/main" val="2595979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Brian Krebs</a:t>
            </a:r>
            <a:endParaRPr lang="en-US" dirty="0"/>
          </a:p>
        </p:txBody>
      </p:sp>
      <p:sp>
        <p:nvSpPr>
          <p:cNvPr id="4" name="Slide Number Placeholder 3"/>
          <p:cNvSpPr>
            <a:spLocks noGrp="1"/>
          </p:cNvSpPr>
          <p:nvPr>
            <p:ph type="sldNum" sz="quarter" idx="10"/>
          </p:nvPr>
        </p:nvSpPr>
        <p:spPr/>
        <p:txBody>
          <a:bodyPr/>
          <a:lstStyle/>
          <a:p>
            <a:fld id="{75906FEF-AEA0-4C34-8A04-F7A829DBB295}" type="slidenum">
              <a:rPr lang="en-US" smtClean="0"/>
              <a:t>9</a:t>
            </a:fld>
            <a:endParaRPr lang="en-US"/>
          </a:p>
        </p:txBody>
      </p:sp>
    </p:spTree>
    <p:extLst>
      <p:ext uri="{BB962C8B-B14F-4D97-AF65-F5344CB8AC3E}">
        <p14:creationId xmlns:p14="http://schemas.microsoft.com/office/powerpoint/2010/main" val="1794218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Troy Hunt</a:t>
            </a:r>
            <a:endParaRPr lang="en-US" dirty="0"/>
          </a:p>
        </p:txBody>
      </p:sp>
      <p:sp>
        <p:nvSpPr>
          <p:cNvPr id="4" name="Slide Number Placeholder 3"/>
          <p:cNvSpPr>
            <a:spLocks noGrp="1"/>
          </p:cNvSpPr>
          <p:nvPr>
            <p:ph type="sldNum" sz="quarter" idx="10"/>
          </p:nvPr>
        </p:nvSpPr>
        <p:spPr/>
        <p:txBody>
          <a:bodyPr/>
          <a:lstStyle/>
          <a:p>
            <a:fld id="{75906FEF-AEA0-4C34-8A04-F7A829DBB295}" type="slidenum">
              <a:rPr lang="en-US" smtClean="0"/>
              <a:t>10</a:t>
            </a:fld>
            <a:endParaRPr lang="en-US"/>
          </a:p>
        </p:txBody>
      </p:sp>
    </p:spTree>
    <p:extLst>
      <p:ext uri="{BB962C8B-B14F-4D97-AF65-F5344CB8AC3E}">
        <p14:creationId xmlns:p14="http://schemas.microsoft.com/office/powerpoint/2010/main" val="10610609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33" name="Rectangle 32"/>
          <p:cNvSpPr>
            <a:spLocks noChangeAspect="1"/>
          </p:cNvSpPr>
          <p:nvPr userDrawn="1"/>
        </p:nvSpPr>
        <p:spPr>
          <a:xfrm>
            <a:off x="5203287" y="3282421"/>
            <a:ext cx="4225746" cy="293157"/>
          </a:xfrm>
          <a:prstGeom prst="rect">
            <a:avLst/>
          </a:prstGeom>
          <a:blipFill>
            <a:blip r:embed="rId2">
              <a:alphaModFix amt="20000"/>
            </a:blip>
            <a:stretch>
              <a:fillRect/>
            </a:stretch>
          </a:blipFill>
        </p:spPr>
        <p:txBody>
          <a:bodyPr lIns="0" tIns="0" rIns="0" bIns="0" rtlCol="0" anchor="ctr">
            <a:spAutoFit/>
          </a:bodyPr>
          <a:lstStyle/>
          <a:p>
            <a:pPr marL="0" marR="0" lvl="0" indent="0" algn="l" defTabSz="362880" rtl="0" eaLnBrk="1" fontAlgn="auto" latinLnBrk="0" hangingPunct="1">
              <a:lnSpc>
                <a:spcPct val="100000"/>
              </a:lnSpc>
              <a:spcBef>
                <a:spcPts val="0"/>
              </a:spcBef>
              <a:spcAft>
                <a:spcPts val="0"/>
              </a:spcAft>
              <a:buClrTx/>
              <a:buSzTx/>
              <a:buFontTx/>
              <a:buNone/>
              <a:tabLst/>
              <a:defRPr/>
            </a:pPr>
            <a:endParaRPr kumimoji="0" lang="en-US" sz="1905" b="0" i="0" u="none" strike="noStrike" kern="1200" cap="none" spc="0" normalizeH="0" baseline="0" noProof="0" dirty="0">
              <a:ln>
                <a:noFill/>
              </a:ln>
              <a:solidFill>
                <a:srgbClr val="00BF6F"/>
              </a:solidFill>
              <a:effectLst/>
              <a:uLnTx/>
              <a:uFillTx/>
              <a:latin typeface="Segoe UI"/>
              <a:ea typeface="+mn-ea"/>
              <a:cs typeface="+mn-cs"/>
            </a:endParaRPr>
          </a:p>
        </p:txBody>
      </p:sp>
      <p:sp>
        <p:nvSpPr>
          <p:cNvPr id="2" name="Title 1"/>
          <p:cNvSpPr>
            <a:spLocks noGrp="1"/>
          </p:cNvSpPr>
          <p:nvPr>
            <p:ph type="ctrTitle" hasCustomPrompt="1"/>
          </p:nvPr>
        </p:nvSpPr>
        <p:spPr>
          <a:xfrm>
            <a:off x="285664" y="4000221"/>
            <a:ext cx="8572310" cy="2476407"/>
          </a:xfrm>
        </p:spPr>
        <p:txBody>
          <a:bodyPr anchor="b">
            <a:noAutofit/>
          </a:bodyPr>
          <a:lstStyle>
            <a:lvl1pPr algn="l">
              <a:defRPr sz="4762">
                <a:solidFill>
                  <a:schemeClr val="tx1"/>
                </a:solidFill>
                <a:latin typeface="+mn-lt"/>
              </a:defRPr>
            </a:lvl1pPr>
          </a:lstStyle>
          <a:p>
            <a:r>
              <a:rPr lang="en-US" dirty="0"/>
              <a:t>Presentation Title</a:t>
            </a:r>
          </a:p>
        </p:txBody>
      </p:sp>
      <p:sp>
        <p:nvSpPr>
          <p:cNvPr id="14" name="Text Placeholder 13"/>
          <p:cNvSpPr>
            <a:spLocks noGrp="1"/>
          </p:cNvSpPr>
          <p:nvPr>
            <p:ph type="body" sz="quarter" idx="10" hasCustomPrompt="1"/>
          </p:nvPr>
        </p:nvSpPr>
        <p:spPr>
          <a:xfrm>
            <a:off x="286656" y="381612"/>
            <a:ext cx="8571948" cy="1142440"/>
          </a:xfrm>
        </p:spPr>
        <p:txBody>
          <a:bodyPr anchor="t">
            <a:noAutofit/>
          </a:bodyPr>
          <a:lstStyle>
            <a:lvl1pPr algn="l">
              <a:defRPr lang="en-US" sz="3175" b="0" kern="1200" dirty="0" smtClean="0">
                <a:solidFill>
                  <a:schemeClr val="accent1"/>
                </a:solidFill>
                <a:latin typeface="+mj-lt"/>
                <a:ea typeface="+mn-ea"/>
                <a:cs typeface="+mn-cs"/>
              </a:defRPr>
            </a:lvl1pPr>
          </a:lstStyle>
          <a:p>
            <a:pPr lvl="0"/>
            <a:r>
              <a:rPr lang="en-US" dirty="0"/>
              <a:t>Speaker Name</a:t>
            </a:r>
          </a:p>
        </p:txBody>
      </p:sp>
      <p:pic>
        <p:nvPicPr>
          <p:cNvPr id="6" name="Picture 5"/>
          <p:cNvPicPr>
            <a:picLocks noChangeAspect="1"/>
          </p:cNvPicPr>
          <p:nvPr userDrawn="1"/>
        </p:nvPicPr>
        <p:blipFill>
          <a:blip r:embed="rId3"/>
          <a:stretch>
            <a:fillRect/>
          </a:stretch>
        </p:blipFill>
        <p:spPr>
          <a:xfrm>
            <a:off x="6884096" y="3238504"/>
            <a:ext cx="1973878" cy="380990"/>
          </a:xfrm>
          <a:prstGeom prst="rect">
            <a:avLst/>
          </a:prstGeom>
        </p:spPr>
      </p:pic>
    </p:spTree>
    <p:extLst>
      <p:ext uri="{BB962C8B-B14F-4D97-AF65-F5344CB8AC3E}">
        <p14:creationId xmlns:p14="http://schemas.microsoft.com/office/powerpoint/2010/main" val="1262162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33" name="Rectangle 32"/>
          <p:cNvSpPr>
            <a:spLocks noChangeAspect="1"/>
          </p:cNvSpPr>
          <p:nvPr userDrawn="1"/>
        </p:nvSpPr>
        <p:spPr>
          <a:xfrm>
            <a:off x="5203287" y="3282421"/>
            <a:ext cx="4225746" cy="293157"/>
          </a:xfrm>
          <a:prstGeom prst="rect">
            <a:avLst/>
          </a:prstGeom>
          <a:blipFill>
            <a:blip r:embed="rId2">
              <a:alphaModFix amt="20000"/>
            </a:blip>
            <a:stretch>
              <a:fillRect/>
            </a:stretch>
          </a:blipFill>
        </p:spPr>
        <p:txBody>
          <a:bodyPr lIns="0" tIns="0" rIns="0" bIns="0" rtlCol="0" anchor="ctr">
            <a:spAutoFit/>
          </a:bodyPr>
          <a:lstStyle/>
          <a:p>
            <a:pPr algn="l"/>
            <a:endParaRPr lang="en-US" sz="1905" dirty="0">
              <a:solidFill>
                <a:schemeClr val="accent1"/>
              </a:solidFill>
            </a:endParaRPr>
          </a:p>
        </p:txBody>
      </p:sp>
      <p:sp>
        <p:nvSpPr>
          <p:cNvPr id="2" name="Title 1"/>
          <p:cNvSpPr>
            <a:spLocks noGrp="1"/>
          </p:cNvSpPr>
          <p:nvPr>
            <p:ph type="ctrTitle" hasCustomPrompt="1"/>
          </p:nvPr>
        </p:nvSpPr>
        <p:spPr>
          <a:xfrm>
            <a:off x="285664" y="4000222"/>
            <a:ext cx="8572310" cy="2476407"/>
          </a:xfrm>
        </p:spPr>
        <p:txBody>
          <a:bodyPr anchor="b">
            <a:noAutofit/>
          </a:bodyPr>
          <a:lstStyle>
            <a:lvl1pPr algn="l">
              <a:defRPr sz="4763">
                <a:solidFill>
                  <a:schemeClr val="tx1"/>
                </a:solidFill>
                <a:latin typeface="+mn-lt"/>
              </a:defRPr>
            </a:lvl1pPr>
          </a:lstStyle>
          <a:p>
            <a:r>
              <a:rPr lang="en-US" dirty="0"/>
              <a:t>Presentation Title</a:t>
            </a:r>
          </a:p>
        </p:txBody>
      </p:sp>
      <p:sp>
        <p:nvSpPr>
          <p:cNvPr id="14" name="Text Placeholder 13"/>
          <p:cNvSpPr>
            <a:spLocks noGrp="1"/>
          </p:cNvSpPr>
          <p:nvPr>
            <p:ph type="body" sz="quarter" idx="10" hasCustomPrompt="1"/>
          </p:nvPr>
        </p:nvSpPr>
        <p:spPr>
          <a:xfrm>
            <a:off x="286656" y="381612"/>
            <a:ext cx="8571948" cy="1142440"/>
          </a:xfrm>
        </p:spPr>
        <p:txBody>
          <a:bodyPr anchor="t">
            <a:noAutofit/>
          </a:bodyPr>
          <a:lstStyle>
            <a:lvl1pPr algn="l">
              <a:defRPr lang="en-US" sz="3175" b="0" kern="1200" dirty="0" smtClean="0">
                <a:solidFill>
                  <a:schemeClr val="accent1"/>
                </a:solidFill>
                <a:latin typeface="+mj-lt"/>
                <a:ea typeface="+mn-ea"/>
                <a:cs typeface="+mn-cs"/>
              </a:defRPr>
            </a:lvl1pPr>
          </a:lstStyle>
          <a:p>
            <a:pPr lvl="0"/>
            <a:r>
              <a:rPr lang="en-US" dirty="0"/>
              <a:t>Speaker Name</a:t>
            </a:r>
          </a:p>
        </p:txBody>
      </p:sp>
      <p:pic>
        <p:nvPicPr>
          <p:cNvPr id="6" name="Picture 5"/>
          <p:cNvPicPr>
            <a:picLocks noChangeAspect="1"/>
          </p:cNvPicPr>
          <p:nvPr userDrawn="1"/>
        </p:nvPicPr>
        <p:blipFill>
          <a:blip r:embed="rId3"/>
          <a:stretch>
            <a:fillRect/>
          </a:stretch>
        </p:blipFill>
        <p:spPr>
          <a:xfrm>
            <a:off x="6884096" y="3238504"/>
            <a:ext cx="1973879" cy="380990"/>
          </a:xfrm>
          <a:prstGeom prst="rect">
            <a:avLst/>
          </a:prstGeom>
        </p:spPr>
      </p:pic>
    </p:spTree>
    <p:extLst>
      <p:ext uri="{BB962C8B-B14F-4D97-AF65-F5344CB8AC3E}">
        <p14:creationId xmlns:p14="http://schemas.microsoft.com/office/powerpoint/2010/main" val="2791083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3" name="Rectangle 22"/>
          <p:cNvSpPr>
            <a:spLocks noChangeAspect="1"/>
          </p:cNvSpPr>
          <p:nvPr userDrawn="1"/>
        </p:nvSpPr>
        <p:spPr>
          <a:xfrm>
            <a:off x="-285738" y="3282421"/>
            <a:ext cx="4225746" cy="293157"/>
          </a:xfrm>
          <a:prstGeom prst="rect">
            <a:avLst/>
          </a:prstGeom>
          <a:blipFill>
            <a:blip r:embed="rId2">
              <a:alphaModFix amt="20000"/>
            </a:blip>
            <a:stretch>
              <a:fillRect/>
            </a:stretch>
          </a:blipFill>
        </p:spPr>
        <p:txBody>
          <a:bodyPr lIns="0" tIns="0" rIns="0" bIns="0" rtlCol="0" anchor="ctr">
            <a:spAutoFit/>
          </a:bodyPr>
          <a:lstStyle/>
          <a:p>
            <a:pPr algn="l"/>
            <a:endParaRPr lang="en-US" sz="1905" dirty="0">
              <a:solidFill>
                <a:schemeClr val="accent1"/>
              </a:solidFill>
            </a:endParaRPr>
          </a:p>
        </p:txBody>
      </p:sp>
      <p:sp>
        <p:nvSpPr>
          <p:cNvPr id="2" name="Title 1"/>
          <p:cNvSpPr>
            <a:spLocks noGrp="1"/>
          </p:cNvSpPr>
          <p:nvPr>
            <p:ph type="title" hasCustomPrompt="1"/>
          </p:nvPr>
        </p:nvSpPr>
        <p:spPr>
          <a:xfrm>
            <a:off x="286027" y="381375"/>
            <a:ext cx="8571948" cy="6095252"/>
          </a:xfrm>
        </p:spPr>
        <p:txBody>
          <a:bodyPr anchor="ctr"/>
          <a:lstStyle>
            <a:lvl1pPr algn="r">
              <a:defRPr sz="4763"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1277088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buFont typeface="Wingdings" charset="2"/>
              <a:buNone/>
              <a:defRPr>
                <a:solidFill>
                  <a:schemeClr val="tx2"/>
                </a:solidFill>
              </a:defRPr>
            </a:lvl1pPr>
            <a:lvl2pPr marL="457207" indent="0">
              <a:buFont typeface="Wingdings" charset="2"/>
              <a:buNone/>
              <a:defRPr>
                <a:solidFill>
                  <a:srgbClr val="474947"/>
                </a:solidFill>
              </a:defRPr>
            </a:lvl2pPr>
            <a:lvl3pPr marL="914414" indent="0">
              <a:buFont typeface="Wingdings" charset="2"/>
              <a:buNone/>
              <a:defRPr>
                <a:solidFill>
                  <a:srgbClr val="474947"/>
                </a:solidFill>
              </a:defRPr>
            </a:lvl3pPr>
            <a:lvl4pPr marL="1371620" indent="0">
              <a:buFont typeface="Wingdings" charset="2"/>
              <a:buNone/>
              <a:defRPr>
                <a:solidFill>
                  <a:srgbClr val="474947"/>
                </a:solidFill>
              </a:defRPr>
            </a:lvl4pPr>
            <a:lvl5pPr marL="1828826"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480052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28770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837" y="381375"/>
            <a:ext cx="8572137" cy="6095253"/>
          </a:xfrm>
        </p:spPr>
        <p:txBody>
          <a:bodyPr/>
          <a:lstStyle>
            <a:lvl1pPr marL="0" indent="0">
              <a:buFont typeface="Wingdings" charset="2"/>
              <a:buNone/>
              <a:defRPr>
                <a:solidFill>
                  <a:schemeClr val="tx2"/>
                </a:solidFill>
              </a:defRPr>
            </a:lvl1pPr>
            <a:lvl2pPr marL="457207" indent="0">
              <a:buFont typeface="Wingdings" charset="2"/>
              <a:buNone/>
              <a:defRPr>
                <a:solidFill>
                  <a:srgbClr val="474947"/>
                </a:solidFill>
              </a:defRPr>
            </a:lvl2pPr>
            <a:lvl3pPr marL="914414" indent="0">
              <a:buFont typeface="Wingdings" charset="2"/>
              <a:buNone/>
              <a:defRPr>
                <a:solidFill>
                  <a:srgbClr val="474947"/>
                </a:solidFill>
              </a:defRPr>
            </a:lvl3pPr>
            <a:lvl4pPr marL="1371620" indent="0">
              <a:buFont typeface="Wingdings" charset="2"/>
              <a:buNone/>
              <a:defRPr>
                <a:solidFill>
                  <a:srgbClr val="474947"/>
                </a:solidFill>
              </a:defRPr>
            </a:lvl4pPr>
            <a:lvl5pPr marL="1828826"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15619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286563" y="1523814"/>
            <a:ext cx="4284263" cy="4952813"/>
          </a:xfrm>
        </p:spPr>
        <p:txBody>
          <a:bodyPr rIns="180000">
            <a:normAutofit/>
          </a:bodyPr>
          <a:lstStyle>
            <a:lvl1pPr>
              <a:defRPr sz="2222"/>
            </a:lvl1pPr>
            <a:lvl2pPr>
              <a:defRPr sz="1905"/>
            </a:lvl2pPr>
            <a:lvl3pPr>
              <a:defRPr sz="1588"/>
            </a:lvl3pPr>
            <a:lvl4pPr>
              <a:defRPr sz="1429"/>
            </a:lvl4pPr>
            <a:lvl5pPr>
              <a:defRPr sz="1429"/>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572631" y="1523814"/>
            <a:ext cx="4285344" cy="4952813"/>
          </a:xfrm>
        </p:spPr>
        <p:txBody>
          <a:bodyPr lIns="180000">
            <a:normAutofit/>
          </a:bodyPr>
          <a:lstStyle>
            <a:lvl1pPr>
              <a:defRPr sz="2222"/>
            </a:lvl1pPr>
            <a:lvl2pPr>
              <a:defRPr sz="1905"/>
            </a:lvl2pPr>
            <a:lvl3pPr>
              <a:defRPr sz="1588"/>
            </a:lvl3pPr>
            <a:lvl4pPr>
              <a:defRPr sz="1429"/>
            </a:lvl4pPr>
            <a:lvl5pPr>
              <a:defRPr sz="1429"/>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02157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34100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500" b="1"/>
            </a:lvl1pPr>
          </a:lstStyle>
          <a:p>
            <a:r>
              <a:rPr lang="en-US" dirty="0" smtClean="0"/>
              <a:t>Click to edit Master title style</a:t>
            </a:r>
            <a:endParaRPr lang="en-US" dirty="0"/>
          </a:p>
        </p:txBody>
      </p:sp>
      <p:sp>
        <p:nvSpPr>
          <p:cNvPr id="3" name="Content Placeholder 2"/>
          <p:cNvSpPr>
            <a:spLocks noGrp="1"/>
          </p:cNvSpPr>
          <p:nvPr>
            <p:ph idx="1"/>
          </p:nvPr>
        </p:nvSpPr>
        <p:spPr>
          <a:xfrm>
            <a:off x="3575050" y="273052"/>
            <a:ext cx="5111750" cy="5853113"/>
          </a:xfrm>
        </p:spPr>
        <p:txBody>
          <a:bodyPr/>
          <a:lstStyle>
            <a:lvl1pPr>
              <a:defRPr sz="2250"/>
            </a:lvl1pPr>
            <a:lvl2pPr>
              <a:defRPr sz="1950"/>
            </a:lvl2pPr>
            <a:lvl3pPr>
              <a:defRPr sz="1650"/>
            </a:lvl3pPr>
            <a:lvl4pPr>
              <a:defRPr sz="1350"/>
            </a:lvl4pPr>
            <a:lvl5pPr>
              <a:defRPr sz="1350"/>
            </a:lvl5pPr>
            <a:lvl6pPr>
              <a:defRPr sz="1500"/>
            </a:lvl6pPr>
            <a:lvl7pPr>
              <a:defRPr sz="1500"/>
            </a:lvl7pPr>
            <a:lvl8pPr>
              <a:defRPr sz="1500"/>
            </a:lvl8pPr>
            <a:lvl9pPr>
              <a:defRPr sz="15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13" name="Date Placeholder 3"/>
          <p:cNvSpPr>
            <a:spLocks noGrp="1"/>
          </p:cNvSpPr>
          <p:nvPr>
            <p:ph type="dt" sz="half" idx="10"/>
          </p:nvPr>
        </p:nvSpPr>
        <p:spPr>
          <a:xfrm>
            <a:off x="706330" y="6286905"/>
            <a:ext cx="851361" cy="365125"/>
          </a:xfrm>
          <a:prstGeom prst="rect">
            <a:avLst/>
          </a:prstGeom>
        </p:spPr>
        <p:txBody>
          <a:bodyPr vert="horz" lIns="91440" tIns="45720" rIns="91440" bIns="45720" rtlCol="0" anchor="ctr"/>
          <a:lstStyle>
            <a:lvl1pPr algn="l">
              <a:defRPr sz="825">
                <a:solidFill>
                  <a:srgbClr val="FFFFFF"/>
                </a:solidFill>
              </a:defRPr>
            </a:lvl1pPr>
          </a:lstStyle>
          <a:p>
            <a:fld id="{5942B21B-2ADA-A040-A652-A7305E1B99FE}" type="datetimeFigureOut">
              <a:rPr lang="en-US" smtClean="0"/>
              <a:pPr/>
              <a:t>2/23/2018</a:t>
            </a:fld>
            <a:r>
              <a:rPr lang="en-US" dirty="0" smtClean="0"/>
              <a:t>  |</a:t>
            </a:r>
            <a:endParaRPr lang="en-US" dirty="0"/>
          </a:p>
        </p:txBody>
      </p:sp>
      <p:sp>
        <p:nvSpPr>
          <p:cNvPr id="14" name="Footer Placeholder 4"/>
          <p:cNvSpPr>
            <a:spLocks noGrp="1"/>
          </p:cNvSpPr>
          <p:nvPr>
            <p:ph type="ftr" sz="quarter" idx="3"/>
          </p:nvPr>
        </p:nvSpPr>
        <p:spPr>
          <a:xfrm>
            <a:off x="1420114" y="6286905"/>
            <a:ext cx="3153740" cy="365125"/>
          </a:xfrm>
          <a:prstGeom prst="rect">
            <a:avLst/>
          </a:prstGeom>
        </p:spPr>
        <p:txBody>
          <a:bodyPr vert="horz" lIns="91440" tIns="45720" rIns="91440" bIns="45720" rtlCol="0" anchor="ctr"/>
          <a:lstStyle>
            <a:lvl1pPr algn="l">
              <a:defRPr sz="825">
                <a:solidFill>
                  <a:srgbClr val="FFFFFF"/>
                </a:solidFill>
              </a:defRPr>
            </a:lvl1pPr>
          </a:lstStyle>
          <a:p>
            <a:endParaRPr lang="en-US" dirty="0"/>
          </a:p>
        </p:txBody>
      </p:sp>
      <p:sp>
        <p:nvSpPr>
          <p:cNvPr id="15" name="Slide Number Placeholder 5"/>
          <p:cNvSpPr>
            <a:spLocks noGrp="1"/>
          </p:cNvSpPr>
          <p:nvPr>
            <p:ph type="sldNum" sz="quarter" idx="4"/>
          </p:nvPr>
        </p:nvSpPr>
        <p:spPr>
          <a:xfrm>
            <a:off x="228194" y="6286905"/>
            <a:ext cx="527746" cy="365125"/>
          </a:xfrm>
          <a:prstGeom prst="rect">
            <a:avLst/>
          </a:prstGeom>
        </p:spPr>
        <p:txBody>
          <a:bodyPr vert="horz" lIns="91440" tIns="45720" rIns="91440" bIns="45720" rtlCol="0" anchor="ctr"/>
          <a:lstStyle>
            <a:lvl1pPr algn="r">
              <a:defRPr sz="825">
                <a:solidFill>
                  <a:srgbClr val="FFFFFF"/>
                </a:solidFill>
              </a:defRPr>
            </a:lvl1pPr>
          </a:lstStyle>
          <a:p>
            <a:fld id="{87FD5303-69AD-2E4D-B18B-E5EED0F0A60B}" type="slidenum">
              <a:rPr lang="en-US" smtClean="0"/>
              <a:pPr/>
              <a:t>‹#›</a:t>
            </a:fld>
            <a:r>
              <a:rPr lang="en-US" dirty="0" smtClean="0"/>
              <a:t>  |  </a:t>
            </a:r>
            <a:endParaRPr lang="en-US" dirty="0"/>
          </a:p>
        </p:txBody>
      </p:sp>
    </p:spTree>
    <p:extLst>
      <p:ext uri="{BB962C8B-B14F-4D97-AF65-F5344CB8AC3E}">
        <p14:creationId xmlns:p14="http://schemas.microsoft.com/office/powerpoint/2010/main" val="303240874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3" name="Rectangle 22"/>
          <p:cNvSpPr>
            <a:spLocks noChangeAspect="1"/>
          </p:cNvSpPr>
          <p:nvPr userDrawn="1"/>
        </p:nvSpPr>
        <p:spPr>
          <a:xfrm>
            <a:off x="-285738" y="3282421"/>
            <a:ext cx="4225746" cy="293157"/>
          </a:xfrm>
          <a:prstGeom prst="rect">
            <a:avLst/>
          </a:prstGeom>
          <a:blipFill>
            <a:blip r:embed="rId2">
              <a:alphaModFix amt="20000"/>
            </a:blip>
            <a:stretch>
              <a:fillRect/>
            </a:stretch>
          </a:blipFill>
        </p:spPr>
        <p:txBody>
          <a:bodyPr lIns="0" tIns="0" rIns="0" bIns="0" rtlCol="0" anchor="ctr">
            <a:spAutoFit/>
          </a:bodyPr>
          <a:lstStyle/>
          <a:p>
            <a:pPr marL="0" marR="0" lvl="0" indent="0" algn="l" defTabSz="362880" rtl="0" eaLnBrk="1" fontAlgn="auto" latinLnBrk="0" hangingPunct="1">
              <a:lnSpc>
                <a:spcPct val="100000"/>
              </a:lnSpc>
              <a:spcBef>
                <a:spcPts val="0"/>
              </a:spcBef>
              <a:spcAft>
                <a:spcPts val="0"/>
              </a:spcAft>
              <a:buClrTx/>
              <a:buSzTx/>
              <a:buFontTx/>
              <a:buNone/>
              <a:tabLst/>
              <a:defRPr/>
            </a:pPr>
            <a:endParaRPr kumimoji="0" lang="en-US" sz="1905" b="0" i="0" u="none" strike="noStrike" kern="1200" cap="none" spc="0" normalizeH="0" baseline="0" noProof="0" dirty="0">
              <a:ln>
                <a:noFill/>
              </a:ln>
              <a:solidFill>
                <a:srgbClr val="00BF6F"/>
              </a:solidFill>
              <a:effectLst/>
              <a:uLnTx/>
              <a:uFillTx/>
              <a:latin typeface="Segoe UI"/>
              <a:ea typeface="+mn-ea"/>
              <a:cs typeface="+mn-cs"/>
            </a:endParaRPr>
          </a:p>
        </p:txBody>
      </p:sp>
      <p:sp>
        <p:nvSpPr>
          <p:cNvPr id="2" name="Title 1"/>
          <p:cNvSpPr>
            <a:spLocks noGrp="1"/>
          </p:cNvSpPr>
          <p:nvPr>
            <p:ph type="title" hasCustomPrompt="1"/>
          </p:nvPr>
        </p:nvSpPr>
        <p:spPr>
          <a:xfrm>
            <a:off x="286027" y="381375"/>
            <a:ext cx="8571948" cy="6095252"/>
          </a:xfrm>
        </p:spPr>
        <p:txBody>
          <a:bodyPr anchor="ctr"/>
          <a:lstStyle>
            <a:lvl1pPr algn="r">
              <a:defRPr sz="4762"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633783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buFont typeface="Wingdings" charset="2"/>
              <a:buNone/>
              <a:defRPr>
                <a:solidFill>
                  <a:schemeClr val="tx2"/>
                </a:solidFill>
              </a:defRPr>
            </a:lvl1pPr>
            <a:lvl2pPr marL="457193" indent="0">
              <a:buFont typeface="Wingdings" charset="2"/>
              <a:buNone/>
              <a:defRPr>
                <a:solidFill>
                  <a:srgbClr val="474947"/>
                </a:solidFill>
              </a:defRPr>
            </a:lvl2pPr>
            <a:lvl3pPr marL="914384" indent="0">
              <a:buFont typeface="Wingdings" charset="2"/>
              <a:buNone/>
              <a:defRPr>
                <a:solidFill>
                  <a:srgbClr val="474947"/>
                </a:solidFill>
              </a:defRPr>
            </a:lvl3pPr>
            <a:lvl4pPr marL="1371576" indent="0">
              <a:buFont typeface="Wingdings" charset="2"/>
              <a:buNone/>
              <a:defRPr>
                <a:solidFill>
                  <a:srgbClr val="474947"/>
                </a:solidFill>
              </a:defRPr>
            </a:lvl4pPr>
            <a:lvl5pPr marL="1828768"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2674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9002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837" y="381374"/>
            <a:ext cx="8572137" cy="6095253"/>
          </a:xfrm>
        </p:spPr>
        <p:txBody>
          <a:bodyPr/>
          <a:lstStyle>
            <a:lvl1pPr marL="0" indent="0">
              <a:buFont typeface="Wingdings" charset="2"/>
              <a:buNone/>
              <a:defRPr>
                <a:solidFill>
                  <a:schemeClr val="tx2"/>
                </a:solidFill>
              </a:defRPr>
            </a:lvl1pPr>
            <a:lvl2pPr marL="457193" indent="0">
              <a:buFont typeface="Wingdings" charset="2"/>
              <a:buNone/>
              <a:defRPr>
                <a:solidFill>
                  <a:srgbClr val="474947"/>
                </a:solidFill>
              </a:defRPr>
            </a:lvl2pPr>
            <a:lvl3pPr marL="914384" indent="0">
              <a:buFont typeface="Wingdings" charset="2"/>
              <a:buNone/>
              <a:defRPr>
                <a:solidFill>
                  <a:srgbClr val="474947"/>
                </a:solidFill>
              </a:defRPr>
            </a:lvl3pPr>
            <a:lvl4pPr marL="1371576" indent="0">
              <a:buFont typeface="Wingdings" charset="2"/>
              <a:buNone/>
              <a:defRPr>
                <a:solidFill>
                  <a:srgbClr val="474947"/>
                </a:solidFill>
              </a:defRPr>
            </a:lvl4pPr>
            <a:lvl5pPr marL="1828768"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34986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286562" y="1523814"/>
            <a:ext cx="4284264" cy="4952813"/>
          </a:xfrm>
        </p:spPr>
        <p:txBody>
          <a:bodyPr rIns="180000">
            <a:normAutofit/>
          </a:bodyPr>
          <a:lstStyle>
            <a:lvl1pPr>
              <a:defRPr sz="2222"/>
            </a:lvl1pPr>
            <a:lvl2pPr>
              <a:defRPr sz="1905"/>
            </a:lvl2pPr>
            <a:lvl3pPr>
              <a:defRPr sz="1587"/>
            </a:lvl3pPr>
            <a:lvl4pPr>
              <a:defRPr sz="1429"/>
            </a:lvl4pPr>
            <a:lvl5pPr>
              <a:defRPr sz="1429"/>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572630" y="1523814"/>
            <a:ext cx="4285344" cy="4952813"/>
          </a:xfrm>
        </p:spPr>
        <p:txBody>
          <a:bodyPr lIns="180000">
            <a:normAutofit/>
          </a:bodyPr>
          <a:lstStyle>
            <a:lvl1pPr>
              <a:defRPr sz="2222"/>
            </a:lvl1pPr>
            <a:lvl2pPr>
              <a:defRPr sz="1905"/>
            </a:lvl2pPr>
            <a:lvl3pPr>
              <a:defRPr sz="1587"/>
            </a:lvl3pPr>
            <a:lvl4pPr>
              <a:defRPr sz="1429"/>
            </a:lvl4pPr>
            <a:lvl5pPr>
              <a:defRPr sz="1429"/>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9423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8210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dirty="0"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000"/>
            </a:lvl1pPr>
            <a:lvl2pPr>
              <a:defRPr sz="2600"/>
            </a:lvl2pPr>
            <a:lvl3pPr>
              <a:defRPr sz="2200"/>
            </a:lvl3pPr>
            <a:lvl4pPr>
              <a:defRPr sz="1800"/>
            </a:lvl4pPr>
            <a:lvl5pPr>
              <a:defRPr sz="18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Date Placeholder 3"/>
          <p:cNvSpPr>
            <a:spLocks noGrp="1"/>
          </p:cNvSpPr>
          <p:nvPr>
            <p:ph type="dt" sz="half" idx="10"/>
          </p:nvPr>
        </p:nvSpPr>
        <p:spPr>
          <a:xfrm>
            <a:off x="706329" y="6286903"/>
            <a:ext cx="851361" cy="365125"/>
          </a:xfrm>
          <a:prstGeom prst="rect">
            <a:avLst/>
          </a:prstGeom>
        </p:spPr>
        <p:txBody>
          <a:bodyPr vert="horz" lIns="91440" tIns="45720" rIns="91440" bIns="45720" rtlCol="0" anchor="ctr"/>
          <a:lstStyle>
            <a:lvl1pPr algn="l">
              <a:defRPr sz="1100">
                <a:solidFill>
                  <a:srgbClr val="FFFFFF"/>
                </a:solidFill>
              </a:defRPr>
            </a:lvl1pPr>
          </a:lstStyle>
          <a:p>
            <a:fld id="{5942B21B-2ADA-A040-A652-A7305E1B99FE}" type="datetimeFigureOut">
              <a:rPr lang="en-US" smtClean="0"/>
              <a:pPr/>
              <a:t>2/23/2018</a:t>
            </a:fld>
            <a:r>
              <a:rPr lang="en-US" dirty="0" smtClean="0"/>
              <a:t>  |</a:t>
            </a:r>
            <a:endParaRPr lang="en-US" dirty="0"/>
          </a:p>
        </p:txBody>
      </p:sp>
      <p:sp>
        <p:nvSpPr>
          <p:cNvPr id="14" name="Footer Placeholder 4"/>
          <p:cNvSpPr>
            <a:spLocks noGrp="1"/>
          </p:cNvSpPr>
          <p:nvPr>
            <p:ph type="ftr" sz="quarter" idx="3"/>
          </p:nvPr>
        </p:nvSpPr>
        <p:spPr>
          <a:xfrm>
            <a:off x="1420114" y="6286903"/>
            <a:ext cx="3153740" cy="365125"/>
          </a:xfrm>
          <a:prstGeom prst="rect">
            <a:avLst/>
          </a:prstGeom>
        </p:spPr>
        <p:txBody>
          <a:bodyPr vert="horz" lIns="91440" tIns="45720" rIns="91440" bIns="45720" rtlCol="0" anchor="ctr"/>
          <a:lstStyle>
            <a:lvl1pPr algn="l">
              <a:defRPr sz="1100">
                <a:solidFill>
                  <a:srgbClr val="FFFFFF"/>
                </a:solidFill>
              </a:defRPr>
            </a:lvl1pPr>
          </a:lstStyle>
          <a:p>
            <a:endParaRPr lang="en-US" dirty="0"/>
          </a:p>
        </p:txBody>
      </p:sp>
      <p:sp>
        <p:nvSpPr>
          <p:cNvPr id="15" name="Slide Number Placeholder 5"/>
          <p:cNvSpPr>
            <a:spLocks noGrp="1"/>
          </p:cNvSpPr>
          <p:nvPr>
            <p:ph type="sldNum" sz="quarter" idx="4"/>
          </p:nvPr>
        </p:nvSpPr>
        <p:spPr>
          <a:xfrm>
            <a:off x="228193" y="6286903"/>
            <a:ext cx="527746" cy="365125"/>
          </a:xfrm>
          <a:prstGeom prst="rect">
            <a:avLst/>
          </a:prstGeom>
        </p:spPr>
        <p:txBody>
          <a:bodyPr vert="horz" lIns="91440" tIns="45720" rIns="91440" bIns="45720" rtlCol="0" anchor="ctr"/>
          <a:lstStyle>
            <a:lvl1pPr algn="r">
              <a:defRPr sz="1100">
                <a:solidFill>
                  <a:srgbClr val="FFFFFF"/>
                </a:solidFill>
              </a:defRPr>
            </a:lvl1pPr>
          </a:lstStyle>
          <a:p>
            <a:fld id="{87FD5303-69AD-2E4D-B18B-E5EED0F0A60B}" type="slidenum">
              <a:rPr lang="en-US" smtClean="0"/>
              <a:pPr/>
              <a:t>‹#›</a:t>
            </a:fld>
            <a:r>
              <a:rPr lang="en-US" dirty="0" smtClean="0"/>
              <a:t>  |  </a:t>
            </a:r>
            <a:endParaRPr lang="en-US" dirty="0"/>
          </a:p>
        </p:txBody>
      </p:sp>
    </p:spTree>
    <p:extLst>
      <p:ext uri="{BB962C8B-B14F-4D97-AF65-F5344CB8AC3E}">
        <p14:creationId xmlns:p14="http://schemas.microsoft.com/office/powerpoint/2010/main" val="1620611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Date Placeholder 3"/>
          <p:cNvSpPr>
            <a:spLocks noGrp="1"/>
          </p:cNvSpPr>
          <p:nvPr>
            <p:ph type="dt" sz="half" idx="10"/>
          </p:nvPr>
        </p:nvSpPr>
        <p:spPr>
          <a:xfrm>
            <a:off x="706329" y="6286903"/>
            <a:ext cx="851361" cy="365125"/>
          </a:xfrm>
          <a:prstGeom prst="rect">
            <a:avLst/>
          </a:prstGeom>
        </p:spPr>
        <p:txBody>
          <a:bodyPr vert="horz" lIns="91440" tIns="45720" rIns="91440" bIns="45720" rtlCol="0" anchor="ctr"/>
          <a:lstStyle>
            <a:lvl1pPr algn="l">
              <a:defRPr sz="1100">
                <a:solidFill>
                  <a:srgbClr val="FFFFFF"/>
                </a:solidFill>
              </a:defRPr>
            </a:lvl1pPr>
          </a:lstStyle>
          <a:p>
            <a:fld id="{5942B21B-2ADA-A040-A652-A7305E1B99FE}" type="datetimeFigureOut">
              <a:rPr lang="en-US" smtClean="0"/>
              <a:pPr/>
              <a:t>2/23/2018</a:t>
            </a:fld>
            <a:r>
              <a:rPr lang="en-US" dirty="0" smtClean="0"/>
              <a:t>  |</a:t>
            </a:r>
            <a:endParaRPr lang="en-US" dirty="0"/>
          </a:p>
        </p:txBody>
      </p:sp>
      <p:sp>
        <p:nvSpPr>
          <p:cNvPr id="14" name="Footer Placeholder 4"/>
          <p:cNvSpPr>
            <a:spLocks noGrp="1"/>
          </p:cNvSpPr>
          <p:nvPr>
            <p:ph type="ftr" sz="quarter" idx="3"/>
          </p:nvPr>
        </p:nvSpPr>
        <p:spPr>
          <a:xfrm>
            <a:off x="1420114" y="6286903"/>
            <a:ext cx="3153740" cy="365125"/>
          </a:xfrm>
          <a:prstGeom prst="rect">
            <a:avLst/>
          </a:prstGeom>
        </p:spPr>
        <p:txBody>
          <a:bodyPr vert="horz" lIns="91440" tIns="45720" rIns="91440" bIns="45720" rtlCol="0" anchor="ctr"/>
          <a:lstStyle>
            <a:lvl1pPr algn="l">
              <a:defRPr sz="1100">
                <a:solidFill>
                  <a:srgbClr val="FFFFFF"/>
                </a:solidFill>
              </a:defRPr>
            </a:lvl1pPr>
          </a:lstStyle>
          <a:p>
            <a:endParaRPr lang="en-US" dirty="0"/>
          </a:p>
        </p:txBody>
      </p:sp>
      <p:sp>
        <p:nvSpPr>
          <p:cNvPr id="15" name="Slide Number Placeholder 5"/>
          <p:cNvSpPr>
            <a:spLocks noGrp="1"/>
          </p:cNvSpPr>
          <p:nvPr>
            <p:ph type="sldNum" sz="quarter" idx="4"/>
          </p:nvPr>
        </p:nvSpPr>
        <p:spPr>
          <a:xfrm>
            <a:off x="228193" y="6286903"/>
            <a:ext cx="527746" cy="365125"/>
          </a:xfrm>
          <a:prstGeom prst="rect">
            <a:avLst/>
          </a:prstGeom>
        </p:spPr>
        <p:txBody>
          <a:bodyPr vert="horz" lIns="91440" tIns="45720" rIns="91440" bIns="45720" rtlCol="0" anchor="ctr"/>
          <a:lstStyle>
            <a:lvl1pPr algn="r">
              <a:defRPr sz="1100">
                <a:solidFill>
                  <a:srgbClr val="FFFFFF"/>
                </a:solidFill>
              </a:defRPr>
            </a:lvl1pPr>
          </a:lstStyle>
          <a:p>
            <a:fld id="{87FD5303-69AD-2E4D-B18B-E5EED0F0A60B}" type="slidenum">
              <a:rPr lang="en-US" smtClean="0"/>
              <a:pPr/>
              <a:t>‹#›</a:t>
            </a:fld>
            <a:r>
              <a:rPr lang="en-US" dirty="0" smtClean="0"/>
              <a:t>  |  </a:t>
            </a:r>
            <a:endParaRPr lang="en-US" dirty="0"/>
          </a:p>
        </p:txBody>
      </p:sp>
    </p:spTree>
    <p:extLst>
      <p:ext uri="{BB962C8B-B14F-4D97-AF65-F5344CB8AC3E}">
        <p14:creationId xmlns:p14="http://schemas.microsoft.com/office/powerpoint/2010/main" val="14561304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w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vmlDrawing" Target="../drawings/vmlDrawing1.v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image" Target="../media/image1.wmf"/><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oleObject" Target="../embeddings/oleObject2.bin"/><Relationship Id="rId5" Type="http://schemas.openxmlformats.org/officeDocument/2006/relationships/slideLayout" Target="../slideLayouts/slideLayout14.xml"/><Relationship Id="rId10" Type="http://schemas.openxmlformats.org/officeDocument/2006/relationships/vmlDrawing" Target="../drawings/vmlDrawing2.vml"/><Relationship Id="rId4" Type="http://schemas.openxmlformats.org/officeDocument/2006/relationships/slideLayout" Target="../slideLayouts/slideLayout13.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6562" y="381374"/>
            <a:ext cx="8572137" cy="761979"/>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285837" y="1523761"/>
            <a:ext cx="8572137" cy="4952866"/>
          </a:xfrm>
          <a:prstGeom prst="rect">
            <a:avLst/>
          </a:prstGeom>
        </p:spPr>
        <p:txBody>
          <a:bodyPr vert="horz" lIns="0" tIns="0" rIns="0" bIns="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1260045" y="1220303"/>
            <a:ext cx="184731" cy="369332"/>
          </a:xfrm>
          <a:prstGeom prst="rect">
            <a:avLst/>
          </a:prstGeom>
          <a:noFill/>
        </p:spPr>
        <p:txBody>
          <a:bodyPr wrap="none" rtlCol="0">
            <a:spAutoFit/>
          </a:bodyPr>
          <a:lstStyle/>
          <a:p>
            <a:pPr marL="0" marR="0" lvl="0" indent="0" algn="l" defTabSz="36288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01820"/>
              </a:solidFill>
              <a:effectLst/>
              <a:uLnTx/>
              <a:uFillTx/>
              <a:latin typeface="Segoe UI"/>
              <a:ea typeface="+mn-ea"/>
              <a:cs typeface="+mn-cs"/>
            </a:endParaRPr>
          </a:p>
        </p:txBody>
      </p:sp>
      <p:graphicFrame>
        <p:nvGraphicFramePr>
          <p:cNvPr id="9" name="Object 8"/>
          <p:cNvGraphicFramePr>
            <a:graphicFrameLocks noChangeAspect="1"/>
          </p:cNvGraphicFramePr>
          <p:nvPr userDrawn="1">
            <p:extLst/>
          </p:nvPr>
        </p:nvGraphicFramePr>
        <p:xfrm>
          <a:off x="8503560" y="6286515"/>
          <a:ext cx="497355" cy="380990"/>
        </p:xfrm>
        <a:graphic>
          <a:graphicData uri="http://schemas.openxmlformats.org/presentationml/2006/ole">
            <mc:AlternateContent xmlns:mc="http://schemas.openxmlformats.org/markup-compatibility/2006">
              <mc:Choice xmlns:v="urn:schemas-microsoft-com:vml" Requires="v">
                <p:oleObj spid="_x0000_s1071" name="Image" r:id="rId12" imgW="2279520" imgH="1310400" progId="Photoshop.Image.18">
                  <p:embed/>
                </p:oleObj>
              </mc:Choice>
              <mc:Fallback>
                <p:oleObj name="Image" r:id="rId12" imgW="2279520" imgH="1310400" progId="Photoshop.Image.18">
                  <p:embed/>
                  <p:pic>
                    <p:nvPicPr>
                      <p:cNvPr id="9" name="Object 8"/>
                      <p:cNvPicPr/>
                      <p:nvPr/>
                    </p:nvPicPr>
                    <p:blipFill>
                      <a:blip r:embed="rId13"/>
                      <a:stretch>
                        <a:fillRect/>
                      </a:stretch>
                    </p:blipFill>
                    <p:spPr>
                      <a:xfrm>
                        <a:off x="8503560" y="6286515"/>
                        <a:ext cx="497355" cy="380990"/>
                      </a:xfrm>
                      <a:prstGeom prst="rect">
                        <a:avLst/>
                      </a:prstGeom>
                    </p:spPr>
                  </p:pic>
                </p:oleObj>
              </mc:Fallback>
            </mc:AlternateContent>
          </a:graphicData>
        </a:graphic>
      </p:graphicFrame>
    </p:spTree>
    <p:extLst>
      <p:ext uri="{BB962C8B-B14F-4D97-AF65-F5344CB8AC3E}">
        <p14:creationId xmlns:p14="http://schemas.microsoft.com/office/powerpoint/2010/main" val="2329916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9" r:id="rId8"/>
    <p:sldLayoutId id="2147483670" r:id="rId9"/>
  </p:sldLayoutIdLst>
  <p:txStyles>
    <p:titleStyle>
      <a:lvl1pPr algn="l" defTabSz="457192" rtl="0" eaLnBrk="1" latinLnBrk="0" hangingPunct="1">
        <a:spcBef>
          <a:spcPct val="0"/>
        </a:spcBef>
        <a:buNone/>
        <a:defRPr sz="3492" kern="1200">
          <a:solidFill>
            <a:schemeClr val="accent1"/>
          </a:solidFill>
          <a:latin typeface="+mj-lt"/>
          <a:ea typeface="+mj-ea"/>
          <a:cs typeface="+mj-cs"/>
        </a:defRPr>
      </a:lvl1pPr>
    </p:titleStyle>
    <p:bodyStyle>
      <a:lvl1pPr marL="0" indent="0" algn="l" defTabSz="457192" rtl="0" eaLnBrk="1" latinLnBrk="0" hangingPunct="1">
        <a:spcBef>
          <a:spcPct val="20000"/>
        </a:spcBef>
        <a:buFont typeface="Wingdings" charset="2"/>
        <a:buNone/>
        <a:defRPr sz="2857" kern="1200">
          <a:solidFill>
            <a:schemeClr val="tx2"/>
          </a:solidFill>
          <a:latin typeface="+mn-lt"/>
          <a:ea typeface="+mn-ea"/>
          <a:cs typeface="+mn-cs"/>
        </a:defRPr>
      </a:lvl1pPr>
      <a:lvl2pPr marL="457193" indent="0" algn="l" defTabSz="457192" rtl="0" eaLnBrk="1" latinLnBrk="0" hangingPunct="1">
        <a:spcBef>
          <a:spcPct val="20000"/>
        </a:spcBef>
        <a:buFont typeface="Wingdings" charset="2"/>
        <a:buNone/>
        <a:defRPr sz="2540" kern="1200">
          <a:solidFill>
            <a:schemeClr val="tx2"/>
          </a:solidFill>
          <a:latin typeface="+mn-lt"/>
          <a:ea typeface="+mn-ea"/>
          <a:cs typeface="+mn-cs"/>
        </a:defRPr>
      </a:lvl2pPr>
      <a:lvl3pPr marL="914384" indent="0" algn="l" defTabSz="457192" rtl="0" eaLnBrk="1" latinLnBrk="0" hangingPunct="1">
        <a:spcBef>
          <a:spcPct val="20000"/>
        </a:spcBef>
        <a:buFont typeface="Wingdings" charset="2"/>
        <a:buNone/>
        <a:defRPr sz="1905" kern="1200">
          <a:solidFill>
            <a:schemeClr val="tx2"/>
          </a:solidFill>
          <a:latin typeface="+mn-lt"/>
          <a:ea typeface="+mn-ea"/>
          <a:cs typeface="+mn-cs"/>
        </a:defRPr>
      </a:lvl3pPr>
      <a:lvl4pPr marL="1371576" indent="0" algn="l" defTabSz="457192" rtl="0" eaLnBrk="1" latinLnBrk="0" hangingPunct="1">
        <a:spcBef>
          <a:spcPct val="20000"/>
        </a:spcBef>
        <a:buFont typeface="Wingdings" charset="2"/>
        <a:buNone/>
        <a:defRPr sz="1905" kern="1200">
          <a:solidFill>
            <a:schemeClr val="tx2"/>
          </a:solidFill>
          <a:latin typeface="+mn-lt"/>
          <a:ea typeface="+mn-ea"/>
          <a:cs typeface="+mn-cs"/>
        </a:defRPr>
      </a:lvl4pPr>
      <a:lvl5pPr marL="1828768" indent="0" algn="l" defTabSz="457192" rtl="0" eaLnBrk="1" latinLnBrk="0" hangingPunct="1">
        <a:spcBef>
          <a:spcPct val="20000"/>
        </a:spcBef>
        <a:buFont typeface="Wingdings" charset="2"/>
        <a:buNone/>
        <a:defRPr sz="1587" kern="1200">
          <a:solidFill>
            <a:schemeClr val="tx2"/>
          </a:solidFill>
          <a:latin typeface="+mn-lt"/>
          <a:ea typeface="+mn-ea"/>
          <a:cs typeface="+mn-cs"/>
        </a:defRPr>
      </a:lvl5pPr>
      <a:lvl6pPr marL="2514557" indent="-228596" algn="l" defTabSz="457192" rtl="0" eaLnBrk="1" latinLnBrk="0" hangingPunct="1">
        <a:spcBef>
          <a:spcPct val="20000"/>
        </a:spcBef>
        <a:buFont typeface="Arial"/>
        <a:buChar char="•"/>
        <a:defRPr sz="2000" kern="1200">
          <a:solidFill>
            <a:schemeClr val="tx1"/>
          </a:solidFill>
          <a:latin typeface="+mn-lt"/>
          <a:ea typeface="+mn-ea"/>
          <a:cs typeface="+mn-cs"/>
        </a:defRPr>
      </a:lvl6pPr>
      <a:lvl7pPr marL="2971749" indent="-228596" algn="l" defTabSz="457192" rtl="0" eaLnBrk="1" latinLnBrk="0" hangingPunct="1">
        <a:spcBef>
          <a:spcPct val="20000"/>
        </a:spcBef>
        <a:buFont typeface="Arial"/>
        <a:buChar char="•"/>
        <a:defRPr sz="2000" kern="1200">
          <a:solidFill>
            <a:schemeClr val="tx1"/>
          </a:solidFill>
          <a:latin typeface="+mn-lt"/>
          <a:ea typeface="+mn-ea"/>
          <a:cs typeface="+mn-cs"/>
        </a:defRPr>
      </a:lvl7pPr>
      <a:lvl8pPr marL="3428940" indent="-228596" algn="l" defTabSz="457192" rtl="0" eaLnBrk="1" latinLnBrk="0" hangingPunct="1">
        <a:spcBef>
          <a:spcPct val="20000"/>
        </a:spcBef>
        <a:buFont typeface="Arial"/>
        <a:buChar char="•"/>
        <a:defRPr sz="2000" kern="1200">
          <a:solidFill>
            <a:schemeClr val="tx1"/>
          </a:solidFill>
          <a:latin typeface="+mn-lt"/>
          <a:ea typeface="+mn-ea"/>
          <a:cs typeface="+mn-cs"/>
        </a:defRPr>
      </a:lvl8pPr>
      <a:lvl9pPr marL="3886132" indent="-228596" algn="l" defTabSz="45719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92" rtl="0" eaLnBrk="1" latinLnBrk="0" hangingPunct="1">
        <a:defRPr sz="1800" kern="1200">
          <a:solidFill>
            <a:schemeClr val="tx1"/>
          </a:solidFill>
          <a:latin typeface="+mn-lt"/>
          <a:ea typeface="+mn-ea"/>
          <a:cs typeface="+mn-cs"/>
        </a:defRPr>
      </a:lvl1pPr>
      <a:lvl2pPr marL="457192" algn="l" defTabSz="457192" rtl="0" eaLnBrk="1" latinLnBrk="0" hangingPunct="1">
        <a:defRPr sz="1800" kern="1200">
          <a:solidFill>
            <a:schemeClr val="tx1"/>
          </a:solidFill>
          <a:latin typeface="+mn-lt"/>
          <a:ea typeface="+mn-ea"/>
          <a:cs typeface="+mn-cs"/>
        </a:defRPr>
      </a:lvl2pPr>
      <a:lvl3pPr marL="914384" algn="l" defTabSz="457192" rtl="0" eaLnBrk="1" latinLnBrk="0" hangingPunct="1">
        <a:defRPr sz="1800" kern="1200">
          <a:solidFill>
            <a:schemeClr val="tx1"/>
          </a:solidFill>
          <a:latin typeface="+mn-lt"/>
          <a:ea typeface="+mn-ea"/>
          <a:cs typeface="+mn-cs"/>
        </a:defRPr>
      </a:lvl3pPr>
      <a:lvl4pPr marL="1371576" algn="l" defTabSz="457192" rtl="0" eaLnBrk="1" latinLnBrk="0" hangingPunct="1">
        <a:defRPr sz="1800" kern="1200">
          <a:solidFill>
            <a:schemeClr val="tx1"/>
          </a:solidFill>
          <a:latin typeface="+mn-lt"/>
          <a:ea typeface="+mn-ea"/>
          <a:cs typeface="+mn-cs"/>
        </a:defRPr>
      </a:lvl4pPr>
      <a:lvl5pPr marL="1828768" algn="l" defTabSz="457192" rtl="0" eaLnBrk="1" latinLnBrk="0" hangingPunct="1">
        <a:defRPr sz="1800" kern="1200">
          <a:solidFill>
            <a:schemeClr val="tx1"/>
          </a:solidFill>
          <a:latin typeface="+mn-lt"/>
          <a:ea typeface="+mn-ea"/>
          <a:cs typeface="+mn-cs"/>
        </a:defRPr>
      </a:lvl5pPr>
      <a:lvl6pPr marL="2285960" algn="l" defTabSz="457192" rtl="0" eaLnBrk="1" latinLnBrk="0" hangingPunct="1">
        <a:defRPr sz="1800" kern="1200">
          <a:solidFill>
            <a:schemeClr val="tx1"/>
          </a:solidFill>
          <a:latin typeface="+mn-lt"/>
          <a:ea typeface="+mn-ea"/>
          <a:cs typeface="+mn-cs"/>
        </a:defRPr>
      </a:lvl6pPr>
      <a:lvl7pPr marL="2743153" algn="l" defTabSz="457192" rtl="0" eaLnBrk="1" latinLnBrk="0" hangingPunct="1">
        <a:defRPr sz="1800" kern="1200">
          <a:solidFill>
            <a:schemeClr val="tx1"/>
          </a:solidFill>
          <a:latin typeface="+mn-lt"/>
          <a:ea typeface="+mn-ea"/>
          <a:cs typeface="+mn-cs"/>
        </a:defRPr>
      </a:lvl7pPr>
      <a:lvl8pPr marL="3200344" algn="l" defTabSz="457192" rtl="0" eaLnBrk="1" latinLnBrk="0" hangingPunct="1">
        <a:defRPr sz="1800" kern="1200">
          <a:solidFill>
            <a:schemeClr val="tx1"/>
          </a:solidFill>
          <a:latin typeface="+mn-lt"/>
          <a:ea typeface="+mn-ea"/>
          <a:cs typeface="+mn-cs"/>
        </a:defRPr>
      </a:lvl8pPr>
      <a:lvl9pPr marL="3657536" algn="l" defTabSz="45719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381">
          <p15:clr>
            <a:srgbClr val="F26B43"/>
          </p15:clr>
        </p15:guide>
        <p15:guide id="2" pos="3629">
          <p15:clr>
            <a:srgbClr val="F26B43"/>
          </p15:clr>
        </p15:guide>
        <p15:guide id="3" pos="7030">
          <p15:clr>
            <a:srgbClr val="F26B43"/>
          </p15:clr>
        </p15:guide>
        <p15:guide id="4" pos="227">
          <p15:clr>
            <a:srgbClr val="F26B43"/>
          </p15:clr>
        </p15:guide>
        <p15:guide id="5" orient="horz" pos="227">
          <p15:clr>
            <a:srgbClr val="F26B43"/>
          </p15:clr>
        </p15:guide>
        <p15:guide id="7" orient="horz" pos="680">
          <p15:clr>
            <a:srgbClr val="F26B43"/>
          </p15:clr>
        </p15:guide>
        <p15:guide id="8" orient="horz" pos="907">
          <p15:clr>
            <a:srgbClr val="F26B43"/>
          </p15:clr>
        </p15:guide>
        <p15:guide id="9" orient="horz" pos="3855">
          <p15:clr>
            <a:srgbClr val="F26B43"/>
          </p15:clr>
        </p15:guide>
        <p15:guide id="10" orient="horz" pos="204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6562" y="381375"/>
            <a:ext cx="8572137" cy="761979"/>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285837" y="1523761"/>
            <a:ext cx="8572137" cy="4952866"/>
          </a:xfrm>
          <a:prstGeom prst="rect">
            <a:avLst/>
          </a:prstGeom>
        </p:spPr>
        <p:txBody>
          <a:bodyPr vert="horz" lIns="0" tIns="0" rIns="0" bIns="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1260046" y="1220303"/>
            <a:ext cx="184731" cy="369332"/>
          </a:xfrm>
          <a:prstGeom prst="rect">
            <a:avLst/>
          </a:prstGeom>
          <a:noFill/>
        </p:spPr>
        <p:txBody>
          <a:bodyPr wrap="none" rtlCol="0">
            <a:spAutoFit/>
          </a:bodyPr>
          <a:lstStyle/>
          <a:p>
            <a:endParaRPr lang="en-US" sz="1800" dirty="0"/>
          </a:p>
        </p:txBody>
      </p:sp>
      <p:graphicFrame>
        <p:nvGraphicFramePr>
          <p:cNvPr id="9" name="Object 8"/>
          <p:cNvGraphicFramePr>
            <a:graphicFrameLocks noChangeAspect="1"/>
          </p:cNvGraphicFramePr>
          <p:nvPr userDrawn="1">
            <p:extLst/>
          </p:nvPr>
        </p:nvGraphicFramePr>
        <p:xfrm>
          <a:off x="8503560" y="6286515"/>
          <a:ext cx="497356" cy="380990"/>
        </p:xfrm>
        <a:graphic>
          <a:graphicData uri="http://schemas.openxmlformats.org/presentationml/2006/ole">
            <mc:AlternateContent xmlns:mc="http://schemas.openxmlformats.org/markup-compatibility/2006">
              <mc:Choice xmlns:v="urn:schemas-microsoft-com:vml" Requires="v">
                <p:oleObj spid="_x0000_s2095" name="Image" r:id="rId11" imgW="2279520" imgH="1310400" progId="Photoshop.Image.18">
                  <p:embed/>
                </p:oleObj>
              </mc:Choice>
              <mc:Fallback>
                <p:oleObj name="Image" r:id="rId11" imgW="2279520" imgH="1310400" progId="Photoshop.Image.18">
                  <p:embed/>
                  <p:pic>
                    <p:nvPicPr>
                      <p:cNvPr id="9" name="Object 8"/>
                      <p:cNvPicPr/>
                      <p:nvPr/>
                    </p:nvPicPr>
                    <p:blipFill>
                      <a:blip r:embed="rId12"/>
                      <a:stretch>
                        <a:fillRect/>
                      </a:stretch>
                    </p:blipFill>
                    <p:spPr>
                      <a:xfrm>
                        <a:off x="8503560" y="6286515"/>
                        <a:ext cx="497356" cy="380990"/>
                      </a:xfrm>
                      <a:prstGeom prst="rect">
                        <a:avLst/>
                      </a:prstGeom>
                    </p:spPr>
                  </p:pic>
                </p:oleObj>
              </mc:Fallback>
            </mc:AlternateContent>
          </a:graphicData>
        </a:graphic>
      </p:graphicFrame>
    </p:spTree>
    <p:extLst>
      <p:ext uri="{BB962C8B-B14F-4D97-AF65-F5344CB8AC3E}">
        <p14:creationId xmlns:p14="http://schemas.microsoft.com/office/powerpoint/2010/main" val="80798540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Lst>
  <p:txStyles>
    <p:titleStyle>
      <a:lvl1pPr algn="l" defTabSz="457206" rtl="0" eaLnBrk="1" latinLnBrk="0" hangingPunct="1">
        <a:spcBef>
          <a:spcPct val="0"/>
        </a:spcBef>
        <a:buNone/>
        <a:defRPr sz="3493" kern="1200">
          <a:solidFill>
            <a:schemeClr val="accent1"/>
          </a:solidFill>
          <a:latin typeface="+mj-lt"/>
          <a:ea typeface="+mj-ea"/>
          <a:cs typeface="+mj-cs"/>
        </a:defRPr>
      </a:lvl1pPr>
    </p:titleStyle>
    <p:bodyStyle>
      <a:lvl1pPr marL="0" indent="0" algn="l" defTabSz="457206" rtl="0" eaLnBrk="1" latinLnBrk="0" hangingPunct="1">
        <a:spcBef>
          <a:spcPct val="20000"/>
        </a:spcBef>
        <a:buFont typeface="Wingdings" charset="2"/>
        <a:buNone/>
        <a:defRPr sz="2858" kern="1200">
          <a:solidFill>
            <a:schemeClr val="tx2"/>
          </a:solidFill>
          <a:latin typeface="+mn-lt"/>
          <a:ea typeface="+mn-ea"/>
          <a:cs typeface="+mn-cs"/>
        </a:defRPr>
      </a:lvl1pPr>
      <a:lvl2pPr marL="457207" indent="0" algn="l" defTabSz="457206" rtl="0" eaLnBrk="1" latinLnBrk="0" hangingPunct="1">
        <a:spcBef>
          <a:spcPct val="20000"/>
        </a:spcBef>
        <a:buFont typeface="Wingdings" charset="2"/>
        <a:buNone/>
        <a:defRPr sz="2540" kern="1200">
          <a:solidFill>
            <a:schemeClr val="tx2"/>
          </a:solidFill>
          <a:latin typeface="+mn-lt"/>
          <a:ea typeface="+mn-ea"/>
          <a:cs typeface="+mn-cs"/>
        </a:defRPr>
      </a:lvl2pPr>
      <a:lvl3pPr marL="914414" indent="0" algn="l" defTabSz="457206" rtl="0" eaLnBrk="1" latinLnBrk="0" hangingPunct="1">
        <a:spcBef>
          <a:spcPct val="20000"/>
        </a:spcBef>
        <a:buFont typeface="Wingdings" charset="2"/>
        <a:buNone/>
        <a:defRPr sz="1905" kern="1200">
          <a:solidFill>
            <a:schemeClr val="tx2"/>
          </a:solidFill>
          <a:latin typeface="+mn-lt"/>
          <a:ea typeface="+mn-ea"/>
          <a:cs typeface="+mn-cs"/>
        </a:defRPr>
      </a:lvl3pPr>
      <a:lvl4pPr marL="1371620" indent="0" algn="l" defTabSz="457206" rtl="0" eaLnBrk="1" latinLnBrk="0" hangingPunct="1">
        <a:spcBef>
          <a:spcPct val="20000"/>
        </a:spcBef>
        <a:buFont typeface="Wingdings" charset="2"/>
        <a:buNone/>
        <a:defRPr sz="1905" kern="1200">
          <a:solidFill>
            <a:schemeClr val="tx2"/>
          </a:solidFill>
          <a:latin typeface="+mn-lt"/>
          <a:ea typeface="+mn-ea"/>
          <a:cs typeface="+mn-cs"/>
        </a:defRPr>
      </a:lvl4pPr>
      <a:lvl5pPr marL="1828826" indent="0" algn="l" defTabSz="457206" rtl="0" eaLnBrk="1" latinLnBrk="0" hangingPunct="1">
        <a:spcBef>
          <a:spcPct val="20000"/>
        </a:spcBef>
        <a:buFont typeface="Wingdings" charset="2"/>
        <a:buNone/>
        <a:defRPr sz="1588" kern="1200">
          <a:solidFill>
            <a:schemeClr val="tx2"/>
          </a:solidFill>
          <a:latin typeface="+mn-lt"/>
          <a:ea typeface="+mn-ea"/>
          <a:cs typeface="+mn-cs"/>
        </a:defRPr>
      </a:lvl5pPr>
      <a:lvl6pPr marL="2514636" indent="-228603" algn="l" defTabSz="457206" rtl="0" eaLnBrk="1" latinLnBrk="0" hangingPunct="1">
        <a:spcBef>
          <a:spcPct val="20000"/>
        </a:spcBef>
        <a:buFont typeface="Arial"/>
        <a:buChar char="•"/>
        <a:defRPr sz="2000" kern="1200">
          <a:solidFill>
            <a:schemeClr val="tx1"/>
          </a:solidFill>
          <a:latin typeface="+mn-lt"/>
          <a:ea typeface="+mn-ea"/>
          <a:cs typeface="+mn-cs"/>
        </a:defRPr>
      </a:lvl6pPr>
      <a:lvl7pPr marL="2971842" indent="-228603" algn="l" defTabSz="457206" rtl="0" eaLnBrk="1" latinLnBrk="0" hangingPunct="1">
        <a:spcBef>
          <a:spcPct val="20000"/>
        </a:spcBef>
        <a:buFont typeface="Arial"/>
        <a:buChar char="•"/>
        <a:defRPr sz="2000" kern="1200">
          <a:solidFill>
            <a:schemeClr val="tx1"/>
          </a:solidFill>
          <a:latin typeface="+mn-lt"/>
          <a:ea typeface="+mn-ea"/>
          <a:cs typeface="+mn-cs"/>
        </a:defRPr>
      </a:lvl7pPr>
      <a:lvl8pPr marL="3429048" indent="-228603" algn="l" defTabSz="457206" rtl="0" eaLnBrk="1" latinLnBrk="0" hangingPunct="1">
        <a:spcBef>
          <a:spcPct val="20000"/>
        </a:spcBef>
        <a:buFont typeface="Arial"/>
        <a:buChar char="•"/>
        <a:defRPr sz="2000" kern="1200">
          <a:solidFill>
            <a:schemeClr val="tx1"/>
          </a:solidFill>
          <a:latin typeface="+mn-lt"/>
          <a:ea typeface="+mn-ea"/>
          <a:cs typeface="+mn-cs"/>
        </a:defRPr>
      </a:lvl8pPr>
      <a:lvl9pPr marL="3886255" indent="-228603" algn="l" defTabSz="457206"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6" rtl="0" eaLnBrk="1" latinLnBrk="0" hangingPunct="1">
        <a:defRPr sz="1800" kern="1200">
          <a:solidFill>
            <a:schemeClr val="tx1"/>
          </a:solidFill>
          <a:latin typeface="+mn-lt"/>
          <a:ea typeface="+mn-ea"/>
          <a:cs typeface="+mn-cs"/>
        </a:defRPr>
      </a:lvl1pPr>
      <a:lvl2pPr marL="457206" algn="l" defTabSz="457206" rtl="0" eaLnBrk="1" latinLnBrk="0" hangingPunct="1">
        <a:defRPr sz="1800" kern="1200">
          <a:solidFill>
            <a:schemeClr val="tx1"/>
          </a:solidFill>
          <a:latin typeface="+mn-lt"/>
          <a:ea typeface="+mn-ea"/>
          <a:cs typeface="+mn-cs"/>
        </a:defRPr>
      </a:lvl2pPr>
      <a:lvl3pPr marL="914414" algn="l" defTabSz="457206" rtl="0" eaLnBrk="1" latinLnBrk="0" hangingPunct="1">
        <a:defRPr sz="1800" kern="1200">
          <a:solidFill>
            <a:schemeClr val="tx1"/>
          </a:solidFill>
          <a:latin typeface="+mn-lt"/>
          <a:ea typeface="+mn-ea"/>
          <a:cs typeface="+mn-cs"/>
        </a:defRPr>
      </a:lvl3pPr>
      <a:lvl4pPr marL="1371620" algn="l" defTabSz="457206" rtl="0" eaLnBrk="1" latinLnBrk="0" hangingPunct="1">
        <a:defRPr sz="1800" kern="1200">
          <a:solidFill>
            <a:schemeClr val="tx1"/>
          </a:solidFill>
          <a:latin typeface="+mn-lt"/>
          <a:ea typeface="+mn-ea"/>
          <a:cs typeface="+mn-cs"/>
        </a:defRPr>
      </a:lvl4pPr>
      <a:lvl5pPr marL="1828826" algn="l" defTabSz="457206" rtl="0" eaLnBrk="1" latinLnBrk="0" hangingPunct="1">
        <a:defRPr sz="1800" kern="1200">
          <a:solidFill>
            <a:schemeClr val="tx1"/>
          </a:solidFill>
          <a:latin typeface="+mn-lt"/>
          <a:ea typeface="+mn-ea"/>
          <a:cs typeface="+mn-cs"/>
        </a:defRPr>
      </a:lvl5pPr>
      <a:lvl6pPr marL="2286032" algn="l" defTabSz="457206" rtl="0" eaLnBrk="1" latinLnBrk="0" hangingPunct="1">
        <a:defRPr sz="1800" kern="1200">
          <a:solidFill>
            <a:schemeClr val="tx1"/>
          </a:solidFill>
          <a:latin typeface="+mn-lt"/>
          <a:ea typeface="+mn-ea"/>
          <a:cs typeface="+mn-cs"/>
        </a:defRPr>
      </a:lvl6pPr>
      <a:lvl7pPr marL="2743239" algn="l" defTabSz="457206" rtl="0" eaLnBrk="1" latinLnBrk="0" hangingPunct="1">
        <a:defRPr sz="1800" kern="1200">
          <a:solidFill>
            <a:schemeClr val="tx1"/>
          </a:solidFill>
          <a:latin typeface="+mn-lt"/>
          <a:ea typeface="+mn-ea"/>
          <a:cs typeface="+mn-cs"/>
        </a:defRPr>
      </a:lvl7pPr>
      <a:lvl8pPr marL="3200445" algn="l" defTabSz="457206" rtl="0" eaLnBrk="1" latinLnBrk="0" hangingPunct="1">
        <a:defRPr sz="1800" kern="1200">
          <a:solidFill>
            <a:schemeClr val="tx1"/>
          </a:solidFill>
          <a:latin typeface="+mn-lt"/>
          <a:ea typeface="+mn-ea"/>
          <a:cs typeface="+mn-cs"/>
        </a:defRPr>
      </a:lvl8pPr>
      <a:lvl9pPr marL="3657652" algn="l" defTabSz="457206"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381">
          <p15:clr>
            <a:srgbClr val="F26B43"/>
          </p15:clr>
        </p15:guide>
        <p15:guide id="2" pos="3629">
          <p15:clr>
            <a:srgbClr val="F26B43"/>
          </p15:clr>
        </p15:guide>
        <p15:guide id="3" pos="7030">
          <p15:clr>
            <a:srgbClr val="F26B43"/>
          </p15:clr>
        </p15:guide>
        <p15:guide id="4" pos="227">
          <p15:clr>
            <a:srgbClr val="F26B43"/>
          </p15:clr>
        </p15:guide>
        <p15:guide id="5" orient="horz" pos="227">
          <p15:clr>
            <a:srgbClr val="F26B43"/>
          </p15:clr>
        </p15:guide>
        <p15:guide id="7" orient="horz" pos="680">
          <p15:clr>
            <a:srgbClr val="F26B43"/>
          </p15:clr>
        </p15:guide>
        <p15:guide id="8" orient="horz" pos="907">
          <p15:clr>
            <a:srgbClr val="F26B43"/>
          </p15:clr>
        </p15:guide>
        <p15:guide id="9" orient="horz" pos="3855">
          <p15:clr>
            <a:srgbClr val="F26B43"/>
          </p15:clr>
        </p15:guide>
        <p15:guide id="10" orient="horz" pos="204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hemeOverride" Target="../theme/themeOverride1.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19.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ocial.technet.microsoft.com/wiki/contents/articles/11842.sql-server-database-engine-permission-posters.aspx"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hyperlink" Target="http://www.timesofisrael.com/with-cyber-ark-hackers-have-no-privileges/" TargetMode="External"/><Relationship Id="rId4" Type="http://schemas.openxmlformats.org/officeDocument/2006/relationships/hyperlink" Target="http://goo.gl/alHLc"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www.insidesql.org/blogs/andreaswolter/" TargetMode="External"/><Relationship Id="rId7" Type="http://schemas.openxmlformats.org/officeDocument/2006/relationships/hyperlink" Target="http://sqlmag.com/database-security/using-sql-server-permissions"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hyperlink" Target="http://krebsonsecurity.com/2015/02/china-to-blame-in-anthem-hack/" TargetMode="External"/><Relationship Id="rId5" Type="http://schemas.openxmlformats.org/officeDocument/2006/relationships/hyperlink" Target="http://youtu.be/XUCxQkFoqpw" TargetMode="External"/><Relationship Id="rId4" Type="http://schemas.openxmlformats.org/officeDocument/2006/relationships/hyperlink" Target="http://www.insidesql.org/blogs/andreaswolter/2013/08/control-server-vs-sysadmin-sa-permissions-privilege-escalation-caveats" TargetMode="Externa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7.xml"/><Relationship Id="rId1" Type="http://schemas.openxmlformats.org/officeDocument/2006/relationships/themeOverride" Target="../theme/themeOverride2.xml"/><Relationship Id="rId4" Type="http://schemas.openxmlformats.org/officeDocument/2006/relationships/image" Target="../media/image21.jpg"/></Relationships>
</file>

<file path=ppt/slides/_rels/slide3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8.emf"/><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customXml" Target="../ink/ink2.xml"/><Relationship Id="rId5" Type="http://schemas.openxmlformats.org/officeDocument/2006/relationships/image" Target="../media/image7.emf"/><Relationship Id="rId4" Type="http://schemas.openxmlformats.org/officeDocument/2006/relationships/customXml" Target="../ink/ink1.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050" dirty="0" smtClean="0"/>
              <a:t>Uptight Database Security</a:t>
            </a:r>
            <a:endParaRPr lang="en-US" sz="4050" dirty="0"/>
          </a:p>
        </p:txBody>
      </p:sp>
      <p:sp>
        <p:nvSpPr>
          <p:cNvPr id="3" name="Text Placeholder 2"/>
          <p:cNvSpPr>
            <a:spLocks noGrp="1"/>
          </p:cNvSpPr>
          <p:nvPr>
            <p:ph type="body" sz="quarter" idx="10"/>
          </p:nvPr>
        </p:nvSpPr>
        <p:spPr/>
        <p:txBody>
          <a:bodyPr/>
          <a:lstStyle/>
          <a:p>
            <a:r>
              <a:rPr lang="en-US" dirty="0" smtClean="0"/>
              <a:t>Ronald Dameron </a:t>
            </a:r>
            <a:r>
              <a:rPr lang="en-US" sz="2400" dirty="0"/>
              <a:t>(@</a:t>
            </a:r>
            <a:r>
              <a:rPr lang="en-US" sz="2400" dirty="0" err="1"/>
              <a:t>RonDBA</a:t>
            </a:r>
            <a:r>
              <a:rPr lang="en-US" sz="2400" dirty="0"/>
              <a:t>)</a:t>
            </a:r>
          </a:p>
          <a:p>
            <a:r>
              <a:rPr lang="en-US" sz="2100" dirty="0"/>
              <a:t>ron.dameron@gmail.com</a:t>
            </a:r>
          </a:p>
        </p:txBody>
      </p:sp>
    </p:spTree>
    <p:extLst>
      <p:ext uri="{BB962C8B-B14F-4D97-AF65-F5344CB8AC3E}">
        <p14:creationId xmlns:p14="http://schemas.microsoft.com/office/powerpoint/2010/main" val="16077248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Have you been </a:t>
            </a:r>
            <a:r>
              <a:rPr lang="en-US" dirty="0" err="1" smtClean="0"/>
              <a:t>pwned</a:t>
            </a:r>
            <a:r>
              <a:rPr lang="en-US" dirty="0" smtClean="0"/>
              <a:t>?</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417638"/>
            <a:ext cx="8229600" cy="4468181"/>
          </a:xfrm>
        </p:spPr>
      </p:pic>
    </p:spTree>
    <p:extLst>
      <p:ext uri="{BB962C8B-B14F-4D97-AF65-F5344CB8AC3E}">
        <p14:creationId xmlns:p14="http://schemas.microsoft.com/office/powerpoint/2010/main" val="6848608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You don’t want to be this DBA.</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92934" y="1966557"/>
            <a:ext cx="5158131" cy="3428124"/>
          </a:xfrm>
        </p:spPr>
      </p:pic>
      <p:sp>
        <p:nvSpPr>
          <p:cNvPr id="5" name="TextBox 4"/>
          <p:cNvSpPr txBox="1"/>
          <p:nvPr/>
        </p:nvSpPr>
        <p:spPr>
          <a:xfrm>
            <a:off x="1992934" y="5724908"/>
            <a:ext cx="6516066" cy="246221"/>
          </a:xfrm>
          <a:prstGeom prst="rect">
            <a:avLst/>
          </a:prstGeom>
          <a:noFill/>
        </p:spPr>
        <p:txBody>
          <a:bodyPr wrap="square" rtlCol="0">
            <a:spAutoFit/>
          </a:bodyPr>
          <a:lstStyle/>
          <a:p>
            <a:r>
              <a:rPr lang="en-US" sz="1000" dirty="0"/>
              <a:t>http://krebsonsecurity.com/2015/02/china-to-blame-in-anthem-hack/</a:t>
            </a:r>
          </a:p>
        </p:txBody>
      </p:sp>
    </p:spTree>
    <p:extLst>
      <p:ext uri="{BB962C8B-B14F-4D97-AF65-F5344CB8AC3E}">
        <p14:creationId xmlns:p14="http://schemas.microsoft.com/office/powerpoint/2010/main" val="3393693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a:t>
            </a:r>
            <a:endParaRPr lang="en-US" dirty="0"/>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dirty="0" smtClean="0"/>
              <a:t>Sysadmin access only when needed</a:t>
            </a:r>
          </a:p>
          <a:p>
            <a:pPr marL="457200" indent="-457200">
              <a:buFont typeface="Arial" panose="020B0604020202020204" pitchFamily="34" charset="0"/>
              <a:buChar char="•"/>
            </a:pPr>
            <a:r>
              <a:rPr lang="en-US" dirty="0" smtClean="0"/>
              <a:t>DBAs don’t have access to user databases</a:t>
            </a:r>
          </a:p>
          <a:p>
            <a:pPr marL="457200" indent="-457200">
              <a:buFont typeface="Arial" panose="020B0604020202020204" pitchFamily="34" charset="0"/>
              <a:buChar char="•"/>
            </a:pPr>
            <a:endParaRPr lang="en-US" dirty="0" smtClean="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41844497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Sysadmin Required?</a:t>
            </a:r>
            <a:endParaRPr lang="en-US" dirty="0"/>
          </a:p>
        </p:txBody>
      </p:sp>
      <p:sp>
        <p:nvSpPr>
          <p:cNvPr id="3" name="Content Placeholder 2"/>
          <p:cNvSpPr>
            <a:spLocks noGrp="1"/>
          </p:cNvSpPr>
          <p:nvPr>
            <p:ph idx="1"/>
          </p:nvPr>
        </p:nvSpPr>
        <p:spPr/>
        <p:txBody>
          <a:bodyPr>
            <a:normAutofit/>
          </a:bodyPr>
          <a:lstStyle/>
          <a:p>
            <a:pPr marL="514350" indent="-514350" fontAlgn="base">
              <a:buFont typeface="Arial" panose="020B0604020202020204" pitchFamily="34" charset="0"/>
              <a:buChar char="•"/>
            </a:pPr>
            <a:r>
              <a:rPr lang="en-US" sz="4400" dirty="0"/>
              <a:t>sp_configure</a:t>
            </a:r>
          </a:p>
          <a:p>
            <a:pPr marL="971543" lvl="1" indent="-514350" fontAlgn="base">
              <a:buFont typeface="Arial" panose="020B0604020202020204" pitchFamily="34" charset="0"/>
              <a:buChar char="•"/>
            </a:pPr>
            <a:r>
              <a:rPr lang="en-US" sz="4400" dirty="0" smtClean="0"/>
              <a:t>Zero </a:t>
            </a:r>
            <a:r>
              <a:rPr lang="en-US" sz="4400" dirty="0"/>
              <a:t>parameters?</a:t>
            </a:r>
          </a:p>
          <a:p>
            <a:pPr marL="971543" lvl="1" indent="-514350" fontAlgn="base">
              <a:buFont typeface="Arial" panose="020B0604020202020204" pitchFamily="34" charset="0"/>
              <a:buChar char="•"/>
            </a:pPr>
            <a:r>
              <a:rPr lang="en-US" sz="4400" dirty="0"/>
              <a:t>One parameter?</a:t>
            </a:r>
          </a:p>
          <a:p>
            <a:pPr marL="971543" lvl="1" indent="-514350" fontAlgn="base">
              <a:buFont typeface="Arial" panose="020B0604020202020204" pitchFamily="34" charset="0"/>
              <a:buChar char="•"/>
            </a:pPr>
            <a:r>
              <a:rPr lang="en-US" sz="4400" dirty="0"/>
              <a:t>Two parameters?</a:t>
            </a:r>
          </a:p>
          <a:p>
            <a:pPr marL="514350" indent="-514350" fontAlgn="base">
              <a:buFont typeface="Arial" panose="020B0604020202020204" pitchFamily="34" charset="0"/>
              <a:buChar char="•"/>
            </a:pPr>
            <a:r>
              <a:rPr lang="en-US" sz="4400" dirty="0"/>
              <a:t>RECONFIGURE?</a:t>
            </a:r>
          </a:p>
          <a:p>
            <a:endParaRPr lang="en-US" sz="4400" dirty="0"/>
          </a:p>
        </p:txBody>
      </p:sp>
    </p:spTree>
    <p:extLst>
      <p:ext uri="{BB962C8B-B14F-4D97-AF65-F5344CB8AC3E}">
        <p14:creationId xmlns:p14="http://schemas.microsoft.com/office/powerpoint/2010/main" val="8485847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Sysadmin Required?</a:t>
            </a:r>
            <a:endParaRPr lang="en-US" dirty="0"/>
          </a:p>
        </p:txBody>
      </p:sp>
      <p:sp>
        <p:nvSpPr>
          <p:cNvPr id="3" name="Content Placeholder 2"/>
          <p:cNvSpPr>
            <a:spLocks noGrp="1"/>
          </p:cNvSpPr>
          <p:nvPr>
            <p:ph idx="1"/>
          </p:nvPr>
        </p:nvSpPr>
        <p:spPr/>
        <p:txBody>
          <a:bodyPr/>
          <a:lstStyle/>
          <a:p>
            <a:pPr marL="457200" indent="-457200" fontAlgn="base">
              <a:buFont typeface="Arial" panose="020B0604020202020204" pitchFamily="34" charset="0"/>
              <a:buChar char="•"/>
            </a:pPr>
            <a:r>
              <a:rPr lang="en-US" dirty="0"/>
              <a:t>Kill a process?</a:t>
            </a:r>
          </a:p>
          <a:p>
            <a:pPr marL="457200" indent="-457200" fontAlgn="base">
              <a:buFont typeface="Arial" panose="020B0604020202020204" pitchFamily="34" charset="0"/>
              <a:buChar char="•"/>
            </a:pPr>
            <a:r>
              <a:rPr lang="en-US" dirty="0"/>
              <a:t>View SQL Server errorlog?</a:t>
            </a:r>
          </a:p>
          <a:p>
            <a:pPr marL="457200" indent="-457200" fontAlgn="base">
              <a:buFont typeface="Arial" panose="020B0604020202020204" pitchFamily="34" charset="0"/>
              <a:buChar char="•"/>
            </a:pPr>
            <a:r>
              <a:rPr lang="en-US" dirty="0"/>
              <a:t>DBCC CHECKDB?</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10475783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Sysadmin Required?</a:t>
            </a:r>
            <a:endParaRPr lang="en-US" dirty="0"/>
          </a:p>
        </p:txBody>
      </p:sp>
      <p:sp>
        <p:nvSpPr>
          <p:cNvPr id="3" name="Content Placeholder 2"/>
          <p:cNvSpPr>
            <a:spLocks noGrp="1"/>
          </p:cNvSpPr>
          <p:nvPr>
            <p:ph idx="1"/>
          </p:nvPr>
        </p:nvSpPr>
        <p:spPr/>
        <p:txBody>
          <a:bodyPr>
            <a:normAutofit/>
          </a:bodyPr>
          <a:lstStyle/>
          <a:p>
            <a:pPr marL="457200" indent="-457200" fontAlgn="base">
              <a:buFont typeface="Arial" panose="020B0604020202020204" pitchFamily="34" charset="0"/>
              <a:buChar char="•"/>
            </a:pPr>
            <a:r>
              <a:rPr lang="en-US" sz="4800" dirty="0"/>
              <a:t>Select queries on DMVs?</a:t>
            </a:r>
          </a:p>
          <a:p>
            <a:pPr marL="457200" indent="-457200" fontAlgn="base">
              <a:buFont typeface="Arial" panose="020B0604020202020204" pitchFamily="34" charset="0"/>
              <a:buChar char="•"/>
            </a:pPr>
            <a:r>
              <a:rPr lang="en-US" sz="4800" dirty="0"/>
              <a:t>Update DMVs?</a:t>
            </a:r>
          </a:p>
          <a:p>
            <a:pPr marL="457200" indent="-457200">
              <a:buFont typeface="Arial" panose="020B0604020202020204" pitchFamily="34" charset="0"/>
              <a:buChar char="•"/>
            </a:pPr>
            <a:endParaRPr lang="en-US" sz="4800" dirty="0"/>
          </a:p>
        </p:txBody>
      </p:sp>
    </p:spTree>
    <p:extLst>
      <p:ext uri="{BB962C8B-B14F-4D97-AF65-F5344CB8AC3E}">
        <p14:creationId xmlns:p14="http://schemas.microsoft.com/office/powerpoint/2010/main" val="38108693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Assumptions	</a:t>
            </a:r>
            <a:endParaRPr lang="en-US" dirty="0"/>
          </a:p>
        </p:txBody>
      </p:sp>
      <p:sp>
        <p:nvSpPr>
          <p:cNvPr id="3" name="Content Placeholder 2"/>
          <p:cNvSpPr>
            <a:spLocks noGrp="1"/>
          </p:cNvSpPr>
          <p:nvPr>
            <p:ph idx="1"/>
          </p:nvPr>
        </p:nvSpPr>
        <p:spPr/>
        <p:txBody>
          <a:bodyPr/>
          <a:lstStyle/>
          <a:p>
            <a:r>
              <a:rPr lang="en-US" dirty="0" smtClean="0"/>
              <a:t>You have an </a:t>
            </a:r>
            <a:r>
              <a:rPr lang="en-US" smtClean="0"/>
              <a:t>audit tool</a:t>
            </a:r>
            <a:endParaRPr lang="en-US" dirty="0" smtClean="0"/>
          </a:p>
          <a:p>
            <a:r>
              <a:rPr lang="en-US" dirty="0" smtClean="0"/>
              <a:t>Patching done regularly</a:t>
            </a:r>
          </a:p>
          <a:p>
            <a:r>
              <a:rPr lang="en-US" dirty="0" smtClean="0"/>
              <a:t>Password vault</a:t>
            </a:r>
          </a:p>
          <a:p>
            <a:r>
              <a:rPr lang="en-US" dirty="0" smtClean="0"/>
              <a:t>Separation of Duties</a:t>
            </a:r>
            <a:endParaRPr lang="en-US" dirty="0"/>
          </a:p>
        </p:txBody>
      </p:sp>
    </p:spTree>
    <p:extLst>
      <p:ext uri="{BB962C8B-B14F-4D97-AF65-F5344CB8AC3E}">
        <p14:creationId xmlns:p14="http://schemas.microsoft.com/office/powerpoint/2010/main" val="16303531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a:t>
            </a:r>
            <a:endParaRPr lang="en-US" dirty="0"/>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dirty="0" smtClean="0"/>
              <a:t>Small company</a:t>
            </a:r>
          </a:p>
          <a:p>
            <a:pPr marL="914393" lvl="1" indent="-457200">
              <a:buFont typeface="Arial" panose="020B0604020202020204" pitchFamily="34" charset="0"/>
              <a:buChar char="•"/>
            </a:pPr>
            <a:r>
              <a:rPr lang="en-US" dirty="0" smtClean="0"/>
              <a:t>Two logins</a:t>
            </a:r>
          </a:p>
          <a:p>
            <a:pPr marL="457200" indent="-457200">
              <a:buFont typeface="Arial" panose="020B0604020202020204" pitchFamily="34" charset="0"/>
              <a:buChar char="•"/>
            </a:pPr>
            <a:r>
              <a:rPr lang="en-US" dirty="0" smtClean="0"/>
              <a:t>Large company</a:t>
            </a:r>
          </a:p>
          <a:p>
            <a:pPr marL="914393" lvl="1" indent="-457200">
              <a:buFont typeface="Arial" panose="020B0604020202020204" pitchFamily="34" charset="0"/>
              <a:buChar char="•"/>
            </a:pPr>
            <a:r>
              <a:rPr lang="en-US" dirty="0" smtClean="0"/>
              <a:t>Privileged Identity Manager</a:t>
            </a:r>
            <a:endParaRPr lang="en-US" dirty="0"/>
          </a:p>
        </p:txBody>
      </p:sp>
    </p:spTree>
    <p:extLst>
      <p:ext uri="{BB962C8B-B14F-4D97-AF65-F5344CB8AC3E}">
        <p14:creationId xmlns:p14="http://schemas.microsoft.com/office/powerpoint/2010/main" val="41927911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Hopefully, you have a security audit tool…</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02198" y="1417638"/>
            <a:ext cx="2539603" cy="4514850"/>
          </a:xfrm>
        </p:spPr>
      </p:pic>
    </p:spTree>
    <p:extLst>
      <p:ext uri="{BB962C8B-B14F-4D97-AF65-F5344CB8AC3E}">
        <p14:creationId xmlns:p14="http://schemas.microsoft.com/office/powerpoint/2010/main" val="20466744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the difference?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00132" y="1417638"/>
            <a:ext cx="7743736" cy="4525963"/>
          </a:xfrm>
        </p:spPr>
      </p:pic>
    </p:spTree>
    <p:extLst>
      <p:ext uri="{BB962C8B-B14F-4D97-AF65-F5344CB8AC3E}">
        <p14:creationId xmlns:p14="http://schemas.microsoft.com/office/powerpoint/2010/main" val="31019906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About Me</a:t>
            </a:r>
            <a:endParaRPr lang="en-US" dirty="0"/>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831740" y="2028669"/>
            <a:ext cx="5481781" cy="2820107"/>
          </a:xfrm>
        </p:spPr>
      </p:pic>
    </p:spTree>
    <p:extLst>
      <p:ext uri="{BB962C8B-B14F-4D97-AF65-F5344CB8AC3E}">
        <p14:creationId xmlns:p14="http://schemas.microsoft.com/office/powerpoint/2010/main" val="172988192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Offshore DBA – Simple Example</a:t>
            </a:r>
            <a:endParaRPr lang="en-US" dirty="0"/>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dirty="0" err="1" smtClean="0"/>
              <a:t>Db_Datareader</a:t>
            </a:r>
            <a:r>
              <a:rPr lang="en-US" dirty="0" smtClean="0"/>
              <a:t> on 2 databases</a:t>
            </a:r>
          </a:p>
          <a:p>
            <a:pPr marL="457200" indent="-457200">
              <a:buFont typeface="Arial" panose="020B0604020202020204" pitchFamily="34" charset="0"/>
              <a:buChar char="•"/>
            </a:pPr>
            <a:r>
              <a:rPr lang="en-US" dirty="0" smtClean="0"/>
              <a:t>ALTER ANY EVENT SESSION</a:t>
            </a:r>
          </a:p>
          <a:p>
            <a:pPr marL="457200" indent="-457200">
              <a:buFont typeface="Arial" panose="020B0604020202020204" pitchFamily="34" charset="0"/>
              <a:buChar char="•"/>
            </a:pPr>
            <a:r>
              <a:rPr lang="en-US" dirty="0" smtClean="0"/>
              <a:t>ALTER TRACE</a:t>
            </a:r>
          </a:p>
          <a:p>
            <a:pPr marL="457200" indent="-457200">
              <a:buFont typeface="Arial" panose="020B0604020202020204" pitchFamily="34" charset="0"/>
              <a:buChar char="•"/>
            </a:pPr>
            <a:r>
              <a:rPr lang="en-US" dirty="0" smtClean="0"/>
              <a:t>CONNECT SQL</a:t>
            </a:r>
          </a:p>
          <a:p>
            <a:pPr marL="457200" indent="-457200">
              <a:buFont typeface="Arial" panose="020B0604020202020204" pitchFamily="34" charset="0"/>
              <a:buChar char="•"/>
            </a:pPr>
            <a:r>
              <a:rPr lang="en-US" dirty="0" smtClean="0"/>
              <a:t>VIEW ANY DATABASE</a:t>
            </a:r>
          </a:p>
          <a:p>
            <a:pPr marL="457200" indent="-457200">
              <a:buFont typeface="Arial" panose="020B0604020202020204" pitchFamily="34" charset="0"/>
              <a:buChar char="•"/>
            </a:pPr>
            <a:r>
              <a:rPr lang="en-US" dirty="0" smtClean="0"/>
              <a:t>VIEW ANY DEFINITION</a:t>
            </a:r>
          </a:p>
          <a:p>
            <a:pPr marL="457200" indent="-457200">
              <a:buFont typeface="Arial" panose="020B0604020202020204" pitchFamily="34" charset="0"/>
              <a:buChar char="•"/>
            </a:pPr>
            <a:r>
              <a:rPr lang="en-US" dirty="0" smtClean="0"/>
              <a:t>VIEW SERVER STATE</a:t>
            </a:r>
          </a:p>
        </p:txBody>
      </p:sp>
    </p:spTree>
    <p:extLst>
      <p:ext uri="{BB962C8B-B14F-4D97-AF65-F5344CB8AC3E}">
        <p14:creationId xmlns:p14="http://schemas.microsoft.com/office/powerpoint/2010/main" val="31998501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t>
            </a:r>
            <a:r>
              <a:rPr lang="en-US" dirty="0" smtClean="0"/>
              <a:t>o lockdown a database…</a:t>
            </a:r>
            <a:endParaRPr lang="en-US" dirty="0"/>
          </a:p>
        </p:txBody>
      </p:sp>
      <p:sp>
        <p:nvSpPr>
          <p:cNvPr id="3" name="Content Placeholder 2"/>
          <p:cNvSpPr>
            <a:spLocks noGrp="1"/>
          </p:cNvSpPr>
          <p:nvPr>
            <p:ph idx="1"/>
          </p:nvPr>
        </p:nvSpPr>
        <p:spPr/>
        <p:txBody>
          <a:bodyPr/>
          <a:lstStyle/>
          <a:p>
            <a:r>
              <a:rPr lang="en-US" dirty="0" err="1"/>
              <a:t>s</a:t>
            </a:r>
            <a:r>
              <a:rPr lang="en-US" dirty="0" err="1" smtClean="0"/>
              <a:t>p_foreachdb</a:t>
            </a:r>
            <a:endParaRPr lang="en-US" dirty="0" smtClean="0"/>
          </a:p>
          <a:p>
            <a:r>
              <a:rPr lang="en-US" dirty="0" smtClean="0"/>
              <a:t>Add controlled </a:t>
            </a:r>
            <a:r>
              <a:rPr lang="en-US" dirty="0" err="1" smtClean="0"/>
              <a:t>sysadmin</a:t>
            </a:r>
            <a:r>
              <a:rPr lang="en-US" dirty="0" smtClean="0"/>
              <a:t> group</a:t>
            </a:r>
          </a:p>
          <a:p>
            <a:r>
              <a:rPr lang="en-US" dirty="0" smtClean="0"/>
              <a:t>Reduce permissions to existing DBA groups</a:t>
            </a:r>
          </a:p>
          <a:p>
            <a:r>
              <a:rPr lang="en-US" dirty="0" smtClean="0"/>
              <a:t>Deny access to user database schemas</a:t>
            </a:r>
          </a:p>
          <a:p>
            <a:r>
              <a:rPr lang="en-US" dirty="0" smtClean="0"/>
              <a:t>Drop DBA groups from </a:t>
            </a:r>
            <a:r>
              <a:rPr lang="en-US" dirty="0" err="1" smtClean="0"/>
              <a:t>sysadmin</a:t>
            </a:r>
            <a:r>
              <a:rPr lang="en-US" dirty="0" smtClean="0"/>
              <a:t> server role</a:t>
            </a:r>
          </a:p>
          <a:p>
            <a:r>
              <a:rPr lang="en-US" dirty="0" smtClean="0"/>
              <a:t>Grant DBAs additional memberships</a:t>
            </a:r>
            <a:endParaRPr lang="en-US" dirty="0"/>
          </a:p>
        </p:txBody>
      </p:sp>
    </p:spTree>
    <p:extLst>
      <p:ext uri="{BB962C8B-B14F-4D97-AF65-F5344CB8AC3E}">
        <p14:creationId xmlns:p14="http://schemas.microsoft.com/office/powerpoint/2010/main" val="14887126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sp_foreachdb</a:t>
            </a:r>
            <a:endParaRPr lang="en-US" dirty="0"/>
          </a:p>
        </p:txBody>
      </p:sp>
      <p:sp>
        <p:nvSpPr>
          <p:cNvPr id="3" name="Content Placeholder 2"/>
          <p:cNvSpPr>
            <a:spLocks noGrp="1"/>
          </p:cNvSpPr>
          <p:nvPr>
            <p:ph idx="1"/>
          </p:nvPr>
        </p:nvSpPr>
        <p:spPr/>
        <p:txBody>
          <a:bodyPr/>
          <a:lstStyle/>
          <a:p>
            <a:r>
              <a:rPr lang="en-US" dirty="0" smtClean="0"/>
              <a:t>Created by Aaron Bertrand</a:t>
            </a:r>
          </a:p>
          <a:p>
            <a:r>
              <a:rPr lang="en-US" dirty="0" smtClean="0"/>
              <a:t>Replaces </a:t>
            </a:r>
            <a:r>
              <a:rPr lang="en-US" dirty="0" err="1" smtClean="0"/>
              <a:t>sp_MSforeachdb</a:t>
            </a:r>
            <a:endParaRPr lang="en-US" dirty="0" smtClean="0"/>
          </a:p>
          <a:p>
            <a:r>
              <a:rPr lang="en-US" dirty="0" err="1" smtClean="0"/>
              <a:t>sp_MSforeachdb</a:t>
            </a:r>
            <a:r>
              <a:rPr lang="en-US" dirty="0" smtClean="0"/>
              <a:t> skips databases</a:t>
            </a:r>
          </a:p>
          <a:p>
            <a:pPr lvl="1"/>
            <a:r>
              <a:rPr lang="en-US" dirty="0" smtClean="0"/>
              <a:t>That’s a feature. ;-)</a:t>
            </a:r>
          </a:p>
          <a:p>
            <a:r>
              <a:rPr lang="en-US" dirty="0" smtClean="0"/>
              <a:t>Added Exclude parameter</a:t>
            </a:r>
          </a:p>
          <a:p>
            <a:endParaRPr lang="en-US" dirty="0" smtClean="0"/>
          </a:p>
          <a:p>
            <a:endParaRPr lang="en-US" dirty="0"/>
          </a:p>
        </p:txBody>
      </p:sp>
    </p:spTree>
    <p:extLst>
      <p:ext uri="{BB962C8B-B14F-4D97-AF65-F5344CB8AC3E}">
        <p14:creationId xmlns:p14="http://schemas.microsoft.com/office/powerpoint/2010/main" val="13894058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a controlled </a:t>
            </a:r>
            <a:r>
              <a:rPr lang="en-US" dirty="0" err="1" smtClean="0"/>
              <a:t>sysadmin</a:t>
            </a:r>
            <a:r>
              <a:rPr lang="en-US" dirty="0" smtClean="0"/>
              <a:t> group</a:t>
            </a:r>
            <a:endParaRPr lang="en-US" dirty="0"/>
          </a:p>
        </p:txBody>
      </p:sp>
      <p:sp>
        <p:nvSpPr>
          <p:cNvPr id="3" name="Content Placeholder 2"/>
          <p:cNvSpPr>
            <a:spLocks noGrp="1"/>
          </p:cNvSpPr>
          <p:nvPr>
            <p:ph idx="1"/>
          </p:nvPr>
        </p:nvSpPr>
        <p:spPr/>
        <p:txBody>
          <a:bodyPr/>
          <a:lstStyle/>
          <a:p>
            <a:r>
              <a:rPr lang="en-US" dirty="0" smtClean="0"/>
              <a:t>Controlled access</a:t>
            </a:r>
          </a:p>
          <a:p>
            <a:r>
              <a:rPr lang="en-US" dirty="0" smtClean="0"/>
              <a:t>Requires change or incident ticket for access</a:t>
            </a:r>
          </a:p>
          <a:p>
            <a:endParaRPr lang="en-US" dirty="0"/>
          </a:p>
        </p:txBody>
      </p:sp>
    </p:spTree>
    <p:extLst>
      <p:ext uri="{BB962C8B-B14F-4D97-AF65-F5344CB8AC3E}">
        <p14:creationId xmlns:p14="http://schemas.microsoft.com/office/powerpoint/2010/main" val="33641477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 DBA permissions</a:t>
            </a:r>
            <a:endParaRPr lang="en-US" dirty="0"/>
          </a:p>
        </p:txBody>
      </p:sp>
      <p:sp>
        <p:nvSpPr>
          <p:cNvPr id="3" name="Content Placeholder 2"/>
          <p:cNvSpPr>
            <a:spLocks noGrp="1"/>
          </p:cNvSpPr>
          <p:nvPr>
            <p:ph idx="1"/>
          </p:nvPr>
        </p:nvSpPr>
        <p:spPr/>
        <p:txBody>
          <a:bodyPr/>
          <a:lstStyle/>
          <a:p>
            <a:r>
              <a:rPr lang="en-US" dirty="0" smtClean="0"/>
              <a:t>CONTROL SERVER</a:t>
            </a:r>
          </a:p>
          <a:p>
            <a:r>
              <a:rPr lang="en-US" dirty="0" smtClean="0"/>
              <a:t>DENY ALTER ANY LOGIN</a:t>
            </a:r>
          </a:p>
          <a:p>
            <a:r>
              <a:rPr lang="en-US" dirty="0" smtClean="0"/>
              <a:t>DENY ALTER ANY CREDENTIAL</a:t>
            </a:r>
          </a:p>
          <a:p>
            <a:r>
              <a:rPr lang="en-US" dirty="0" smtClean="0"/>
              <a:t>GRANT CREATE ANY DATABASE</a:t>
            </a:r>
          </a:p>
          <a:p>
            <a:r>
              <a:rPr lang="en-US" dirty="0" smtClean="0"/>
              <a:t>DENY ALTER ANY SERVER ROLE</a:t>
            </a:r>
          </a:p>
          <a:p>
            <a:r>
              <a:rPr lang="en-US" dirty="0" smtClean="0"/>
              <a:t>Did I miss anything?</a:t>
            </a:r>
          </a:p>
          <a:p>
            <a:r>
              <a:rPr lang="en-US" dirty="0" smtClean="0"/>
              <a:t>DENY IMPERSONATE</a:t>
            </a:r>
          </a:p>
          <a:p>
            <a:endParaRPr lang="en-US" dirty="0"/>
          </a:p>
        </p:txBody>
      </p:sp>
    </p:spTree>
    <p:extLst>
      <p:ext uri="{BB962C8B-B14F-4D97-AF65-F5344CB8AC3E}">
        <p14:creationId xmlns:p14="http://schemas.microsoft.com/office/powerpoint/2010/main" val="1204200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500"/>
                                        <p:tgtEl>
                                          <p:spTgt spid="3">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left)">
                                      <p:cBhvr>
                                        <p:cTn id="16" dur="500"/>
                                        <p:tgtEl>
                                          <p:spTgt spid="3">
                                            <p:txEl>
                                              <p:pRg st="3" end="3"/>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left)">
                                      <p:cBhvr>
                                        <p:cTn id="19" dur="500"/>
                                        <p:tgtEl>
                                          <p:spTgt spid="3">
                                            <p:txEl>
                                              <p:pRg st="4" end="4"/>
                                            </p:txEl>
                                          </p:spTgt>
                                        </p:tgtEl>
                                      </p:cBhvr>
                                    </p:animEffect>
                                  </p:childTnLst>
                                </p:cTn>
                              </p:par>
                              <p:par>
                                <p:cTn id="20" presetID="22" presetClass="entr" presetSubtype="8"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left)">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right)">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Mind the gap</a:t>
            </a:r>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1605" y="2010935"/>
            <a:ext cx="7384994" cy="2772080"/>
          </a:xfrm>
        </p:spPr>
      </p:pic>
    </p:spTree>
    <p:extLst>
      <p:ext uri="{BB962C8B-B14F-4D97-AF65-F5344CB8AC3E}">
        <p14:creationId xmlns:p14="http://schemas.microsoft.com/office/powerpoint/2010/main" val="19547798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Deny DBA access to user schemas</a:t>
            </a:r>
            <a:endParaRPr lang="en-US" dirty="0"/>
          </a:p>
        </p:txBody>
      </p:sp>
      <p:sp>
        <p:nvSpPr>
          <p:cNvPr id="3" name="Content Placeholder 2"/>
          <p:cNvSpPr>
            <a:spLocks noGrp="1"/>
          </p:cNvSpPr>
          <p:nvPr>
            <p:ph idx="1"/>
          </p:nvPr>
        </p:nvSpPr>
        <p:spPr/>
        <p:txBody>
          <a:bodyPr/>
          <a:lstStyle/>
          <a:p>
            <a:r>
              <a:rPr lang="en-US" dirty="0" smtClean="0"/>
              <a:t>Denies DBA access to business data</a:t>
            </a:r>
          </a:p>
          <a:p>
            <a:r>
              <a:rPr lang="en-US" dirty="0" err="1"/>
              <a:t>s</a:t>
            </a:r>
            <a:r>
              <a:rPr lang="en-US" dirty="0" err="1" smtClean="0"/>
              <a:t>p_foreachdb</a:t>
            </a:r>
            <a:r>
              <a:rPr lang="en-US" dirty="0" smtClean="0"/>
              <a:t> used in this step</a:t>
            </a:r>
            <a:endParaRPr lang="en-US" dirty="0"/>
          </a:p>
          <a:p>
            <a:r>
              <a:rPr lang="en-US" dirty="0" smtClean="0"/>
              <a:t>CRUD removed from all user schemas</a:t>
            </a:r>
          </a:p>
          <a:p>
            <a:r>
              <a:rPr lang="en-US" dirty="0" smtClean="0"/>
              <a:t>Excluding DBA utility database, </a:t>
            </a:r>
            <a:r>
              <a:rPr lang="en-US" dirty="0" err="1" smtClean="0"/>
              <a:t>tracedb</a:t>
            </a:r>
            <a:endParaRPr lang="en-US" dirty="0"/>
          </a:p>
        </p:txBody>
      </p:sp>
    </p:spTree>
    <p:extLst>
      <p:ext uri="{BB962C8B-B14F-4D97-AF65-F5344CB8AC3E}">
        <p14:creationId xmlns:p14="http://schemas.microsoft.com/office/powerpoint/2010/main" val="9066718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Drop DBA groups from </a:t>
            </a:r>
            <a:r>
              <a:rPr lang="en-US" dirty="0" err="1" smtClean="0"/>
              <a:t>sysadmin</a:t>
            </a:r>
            <a:r>
              <a:rPr lang="en-US" dirty="0" smtClean="0"/>
              <a:t> role</a:t>
            </a:r>
            <a:endParaRPr lang="en-US" dirty="0"/>
          </a:p>
        </p:txBody>
      </p:sp>
      <p:sp>
        <p:nvSpPr>
          <p:cNvPr id="3" name="Content Placeholder 2"/>
          <p:cNvSpPr>
            <a:spLocks noGrp="1"/>
          </p:cNvSpPr>
          <p:nvPr>
            <p:ph idx="1"/>
          </p:nvPr>
        </p:nvSpPr>
        <p:spPr/>
        <p:txBody>
          <a:bodyPr/>
          <a:lstStyle/>
          <a:p>
            <a:r>
              <a:rPr lang="en-US" dirty="0" smtClean="0"/>
              <a:t>Drop existing DBA groups from </a:t>
            </a:r>
            <a:r>
              <a:rPr lang="en-US" dirty="0" err="1" smtClean="0"/>
              <a:t>sysadmin</a:t>
            </a:r>
            <a:endParaRPr lang="en-US" dirty="0" smtClean="0"/>
          </a:p>
          <a:p>
            <a:pPr lvl="1"/>
            <a:r>
              <a:rPr lang="en-US" dirty="0" smtClean="0"/>
              <a:t>Drop DBAs from </a:t>
            </a:r>
            <a:r>
              <a:rPr lang="en-US" dirty="0" err="1" smtClean="0"/>
              <a:t>sysadmin</a:t>
            </a:r>
            <a:r>
              <a:rPr lang="en-US" dirty="0" smtClean="0"/>
              <a:t> fixed server role</a:t>
            </a:r>
          </a:p>
          <a:p>
            <a:r>
              <a:rPr lang="en-US" dirty="0"/>
              <a:t>E</a:t>
            </a:r>
            <a:r>
              <a:rPr lang="en-US" dirty="0" smtClean="0"/>
              <a:t>xecute as user that will not lose privileges</a:t>
            </a:r>
          </a:p>
          <a:p>
            <a:r>
              <a:rPr lang="en-US" dirty="0" smtClean="0"/>
              <a:t>LOCAL, FAST_FORWARD cursor options</a:t>
            </a:r>
          </a:p>
          <a:p>
            <a:r>
              <a:rPr lang="en-US" dirty="0" smtClean="0"/>
              <a:t>Cursors 70% faster with these options</a:t>
            </a:r>
            <a:endParaRPr lang="en-US" dirty="0"/>
          </a:p>
        </p:txBody>
      </p:sp>
    </p:spTree>
    <p:extLst>
      <p:ext uri="{BB962C8B-B14F-4D97-AF65-F5344CB8AC3E}">
        <p14:creationId xmlns:p14="http://schemas.microsoft.com/office/powerpoint/2010/main" val="32929312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There be cursors </a:t>
            </a:r>
            <a:r>
              <a:rPr lang="en-US" dirty="0" smtClean="0"/>
              <a:t>here! </a:t>
            </a:r>
            <a:br>
              <a:rPr lang="en-US" dirty="0" smtClean="0"/>
            </a:br>
            <a:r>
              <a:rPr lang="en-US" dirty="0" smtClean="0"/>
              <a:t>LOCAL FAST_FORWARD</a:t>
            </a:r>
            <a:br>
              <a:rPr lang="en-US" dirty="0" smtClean="0"/>
            </a:b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417638"/>
            <a:ext cx="8229600" cy="4469107"/>
          </a:xfrm>
        </p:spPr>
      </p:pic>
    </p:spTree>
    <p:extLst>
      <p:ext uri="{BB962C8B-B14F-4D97-AF65-F5344CB8AC3E}">
        <p14:creationId xmlns:p14="http://schemas.microsoft.com/office/powerpoint/2010/main" val="12270563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Grant additional memberships</a:t>
            </a:r>
            <a:endParaRPr lang="en-US" dirty="0"/>
          </a:p>
        </p:txBody>
      </p:sp>
      <p:sp>
        <p:nvSpPr>
          <p:cNvPr id="3" name="Content Placeholder 2"/>
          <p:cNvSpPr>
            <a:spLocks noGrp="1"/>
          </p:cNvSpPr>
          <p:nvPr>
            <p:ph idx="1"/>
          </p:nvPr>
        </p:nvSpPr>
        <p:spPr/>
        <p:txBody>
          <a:bodyPr/>
          <a:lstStyle/>
          <a:p>
            <a:r>
              <a:rPr lang="en-US" dirty="0" err="1" smtClean="0"/>
              <a:t>SQLAgentOperatorRole</a:t>
            </a:r>
            <a:endParaRPr lang="en-US" dirty="0" smtClean="0"/>
          </a:p>
          <a:p>
            <a:r>
              <a:rPr lang="en-US" dirty="0" err="1" smtClean="0"/>
              <a:t>db_ssisadmin</a:t>
            </a:r>
            <a:endParaRPr lang="en-US" dirty="0" smtClean="0"/>
          </a:p>
          <a:p>
            <a:r>
              <a:rPr lang="en-US" dirty="0" err="1"/>
              <a:t>d</a:t>
            </a:r>
            <a:r>
              <a:rPr lang="en-US" dirty="0" err="1" smtClean="0"/>
              <a:t>b_dtsadmin</a:t>
            </a:r>
            <a:endParaRPr lang="en-US" dirty="0"/>
          </a:p>
        </p:txBody>
      </p:sp>
    </p:spTree>
    <p:extLst>
      <p:ext uri="{BB962C8B-B14F-4D97-AF65-F5344CB8AC3E}">
        <p14:creationId xmlns:p14="http://schemas.microsoft.com/office/powerpoint/2010/main" val="26478316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t>Agenda</a:t>
            </a:r>
            <a:endParaRPr lang="en-US" dirty="0"/>
          </a:p>
        </p:txBody>
      </p:sp>
      <p:sp>
        <p:nvSpPr>
          <p:cNvPr id="19" name="Content Placeholder 18"/>
          <p:cNvSpPr>
            <a:spLocks noGrp="1"/>
          </p:cNvSpPr>
          <p:nvPr>
            <p:ph idx="1"/>
          </p:nvPr>
        </p:nvSpPr>
        <p:spPr/>
        <p:txBody>
          <a:bodyPr/>
          <a:lstStyle/>
          <a:p>
            <a:r>
              <a:rPr lang="en-US" dirty="0" smtClean="0"/>
              <a:t>Why?</a:t>
            </a:r>
          </a:p>
          <a:p>
            <a:r>
              <a:rPr lang="en-US" dirty="0" smtClean="0"/>
              <a:t>Sysadmin always required?</a:t>
            </a:r>
          </a:p>
          <a:p>
            <a:r>
              <a:rPr lang="en-US" dirty="0" smtClean="0"/>
              <a:t>Six steps plus some assumptions</a:t>
            </a:r>
          </a:p>
          <a:p>
            <a:r>
              <a:rPr lang="en-US" dirty="0" smtClean="0"/>
              <a:t>Demo</a:t>
            </a:r>
          </a:p>
          <a:p>
            <a:r>
              <a:rPr lang="en-US" dirty="0" smtClean="0"/>
              <a:t>Resources</a:t>
            </a:r>
          </a:p>
          <a:p>
            <a:r>
              <a:rPr lang="en-US" dirty="0" smtClean="0"/>
              <a:t>Q&amp;A</a:t>
            </a:r>
          </a:p>
        </p:txBody>
      </p:sp>
    </p:spTree>
    <p:extLst>
      <p:ext uri="{BB962C8B-B14F-4D97-AF65-F5344CB8AC3E}">
        <p14:creationId xmlns:p14="http://schemas.microsoft.com/office/powerpoint/2010/main" val="38802134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picture is worth </a:t>
            </a:r>
            <a:r>
              <a:rPr lang="en-US" smtClean="0"/>
              <a:t>a thousand </a:t>
            </a:r>
            <a:r>
              <a:rPr lang="en-US" dirty="0" smtClean="0"/>
              <a:t>perms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4659" y="1514602"/>
            <a:ext cx="4874682" cy="4342316"/>
          </a:xfrm>
        </p:spPr>
      </p:pic>
    </p:spTree>
    <p:extLst>
      <p:ext uri="{BB962C8B-B14F-4D97-AF65-F5344CB8AC3E}">
        <p14:creationId xmlns:p14="http://schemas.microsoft.com/office/powerpoint/2010/main" val="7601915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3211" y="1655212"/>
            <a:ext cx="6697578" cy="3766651"/>
          </a:xfrm>
        </p:spPr>
      </p:pic>
      <p:sp>
        <p:nvSpPr>
          <p:cNvPr id="5" name="TextBox 4"/>
          <p:cNvSpPr txBox="1"/>
          <p:nvPr/>
        </p:nvSpPr>
        <p:spPr>
          <a:xfrm>
            <a:off x="1223211" y="5106176"/>
            <a:ext cx="6482686" cy="215444"/>
          </a:xfrm>
          <a:prstGeom prst="rect">
            <a:avLst/>
          </a:prstGeom>
          <a:noFill/>
        </p:spPr>
        <p:txBody>
          <a:bodyPr wrap="square" rtlCol="0">
            <a:spAutoFit/>
          </a:bodyPr>
          <a:lstStyle/>
          <a:p>
            <a:r>
              <a:rPr lang="en-US" sz="800" dirty="0"/>
              <a:t>https://imgur.com/i9MnL3J.jpg</a:t>
            </a:r>
          </a:p>
        </p:txBody>
      </p:sp>
    </p:spTree>
    <p:extLst>
      <p:ext uri="{BB962C8B-B14F-4D97-AF65-F5344CB8AC3E}">
        <p14:creationId xmlns:p14="http://schemas.microsoft.com/office/powerpoint/2010/main" val="23460614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solidFill>
                  <a:srgbClr val="FF0000"/>
                </a:solidFill>
              </a:rPr>
              <a:t>Script Disclaimer</a:t>
            </a:r>
            <a:r>
              <a:rPr lang="en-US" dirty="0" smtClean="0"/>
              <a:t> </a:t>
            </a:r>
            <a:endParaRPr lang="en-US" dirty="0"/>
          </a:p>
        </p:txBody>
      </p:sp>
      <p:sp>
        <p:nvSpPr>
          <p:cNvPr id="3" name="Content Placeholder 2"/>
          <p:cNvSpPr>
            <a:spLocks noGrp="1"/>
          </p:cNvSpPr>
          <p:nvPr>
            <p:ph idx="1"/>
          </p:nvPr>
        </p:nvSpPr>
        <p:spPr/>
        <p:txBody>
          <a:bodyPr>
            <a:normAutofit/>
          </a:bodyPr>
          <a:lstStyle/>
          <a:p>
            <a:r>
              <a:rPr lang="en-US" sz="2600" b="1" i="1" dirty="0" smtClean="0">
                <a:solidFill>
                  <a:srgbClr val="FF0000"/>
                </a:solidFill>
              </a:rPr>
              <a:t>For </a:t>
            </a:r>
            <a:r>
              <a:rPr lang="en-US" sz="2600" b="1" i="1" dirty="0">
                <a:solidFill>
                  <a:srgbClr val="FF0000"/>
                </a:solidFill>
              </a:rPr>
              <a:t>people who need to be told this sort of thing: </a:t>
            </a:r>
            <a:endParaRPr lang="en-US" sz="2600" dirty="0">
              <a:solidFill>
                <a:srgbClr val="FF0000"/>
              </a:solidFill>
            </a:endParaRPr>
          </a:p>
          <a:p>
            <a:pPr lvl="1"/>
            <a:r>
              <a:rPr lang="en-US" sz="2000" i="1" dirty="0">
                <a:solidFill>
                  <a:srgbClr val="FF0000"/>
                </a:solidFill>
              </a:rPr>
              <a:t>Never trust any script, including those that you find here, until you understand exactly what it does and how it will act on your systems. Always check the script on a test system or Virtual Machine, not a production system. Yes, there are always multiple ways to do things, and this script may not work in every situation, for everything. It’s just a script, people. All scripts on this site are performed by a professional stunt driver on a closed course. Your mileage may vary. Void where prohibited. Offer good for a limited time only. Keep out of reach of small children. Do not operate heavy machinery while using this script. If you experience blurry vision, indigestion or diarrhea during the operation of this script, see a physician immediately.</a:t>
            </a:r>
            <a:endParaRPr lang="en-US" sz="2000" dirty="0">
              <a:solidFill>
                <a:srgbClr val="FF0000"/>
              </a:solidFill>
            </a:endParaRPr>
          </a:p>
          <a:p>
            <a:endParaRPr lang="en-US" sz="2000" dirty="0"/>
          </a:p>
        </p:txBody>
      </p:sp>
    </p:spTree>
    <p:extLst>
      <p:ext uri="{BB962C8B-B14F-4D97-AF65-F5344CB8AC3E}">
        <p14:creationId xmlns:p14="http://schemas.microsoft.com/office/powerpoint/2010/main" val="34703633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Wisdom of Buck Woody</a:t>
            </a:r>
            <a:endParaRPr lang="en-US" dirty="0"/>
          </a:p>
        </p:txBody>
      </p:sp>
      <p:pic>
        <p:nvPicPr>
          <p:cNvPr id="6" name="Content Placeholder 5"/>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86562" y="1695290"/>
            <a:ext cx="4283075" cy="4283075"/>
          </a:xfrm>
        </p:spPr>
      </p:pic>
      <p:pic>
        <p:nvPicPr>
          <p:cNvPr id="7" name="Content Placeholder 6"/>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569637" y="1367945"/>
            <a:ext cx="4286250" cy="4610420"/>
          </a:xfrm>
        </p:spPr>
      </p:pic>
    </p:spTree>
    <p:extLst>
      <p:ext uri="{BB962C8B-B14F-4D97-AF65-F5344CB8AC3E}">
        <p14:creationId xmlns:p14="http://schemas.microsoft.com/office/powerpoint/2010/main" val="29872076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Recap</a:t>
            </a:r>
            <a:endParaRPr lang="en-US" dirty="0"/>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dirty="0"/>
              <a:t>DBAs don’t always need </a:t>
            </a:r>
            <a:r>
              <a:rPr lang="en-US" dirty="0" smtClean="0"/>
              <a:t>sysadmin</a:t>
            </a:r>
          </a:p>
          <a:p>
            <a:pPr marL="457200" indent="-457200">
              <a:buFont typeface="Arial" panose="020B0604020202020204" pitchFamily="34" charset="0"/>
              <a:buChar char="•"/>
            </a:pPr>
            <a:r>
              <a:rPr lang="en-US" dirty="0" smtClean="0"/>
              <a:t>CONTROL SERVER allows DENY</a:t>
            </a:r>
          </a:p>
          <a:p>
            <a:pPr marL="457200" indent="-457200">
              <a:buFont typeface="Arial" panose="020B0604020202020204" pitchFamily="34" charset="0"/>
              <a:buChar char="•"/>
            </a:pPr>
            <a:r>
              <a:rPr lang="en-US" dirty="0" smtClean="0"/>
              <a:t>Configurable </a:t>
            </a:r>
            <a:r>
              <a:rPr lang="en-US" dirty="0"/>
              <a:t>security </a:t>
            </a:r>
            <a:r>
              <a:rPr lang="en-US" dirty="0" smtClean="0"/>
              <a:t>model</a:t>
            </a:r>
          </a:p>
          <a:p>
            <a:pPr marL="457200" indent="-457200">
              <a:buFont typeface="Arial" panose="020B0604020202020204" pitchFamily="34" charset="0"/>
              <a:buChar char="•"/>
            </a:pPr>
            <a:r>
              <a:rPr lang="en-US" dirty="0" smtClean="0"/>
              <a:t>One script to lock down databases</a:t>
            </a:r>
            <a:endParaRPr lang="en-US" dirty="0"/>
          </a:p>
          <a:p>
            <a:pPr marL="457200" indent="-457200">
              <a:buFont typeface="Arial" panose="020B0604020202020204" pitchFamily="34" charset="0"/>
              <a:buChar char="•"/>
            </a:pPr>
            <a:r>
              <a:rPr lang="en-US" dirty="0" smtClean="0"/>
              <a:t>More secure database servers</a:t>
            </a:r>
          </a:p>
          <a:p>
            <a:pPr marL="457200" indent="-457200">
              <a:buFont typeface="Arial" panose="020B0604020202020204" pitchFamily="34" charset="0"/>
              <a:buChar char="•"/>
            </a:pPr>
            <a:r>
              <a:rPr lang="en-US" dirty="0"/>
              <a:t>Happy a</a:t>
            </a:r>
            <a:r>
              <a:rPr lang="en-US" dirty="0" smtClean="0"/>
              <a:t>uditors</a:t>
            </a:r>
          </a:p>
          <a:p>
            <a:pPr marL="457200" indent="-457200">
              <a:buFont typeface="Arial" panose="020B0604020202020204" pitchFamily="34" charset="0"/>
              <a:buChar char="•"/>
            </a:pPr>
            <a:r>
              <a:rPr lang="en-US" dirty="0" smtClean="0"/>
              <a:t>Unhappy hackers, hopefully.</a:t>
            </a:r>
          </a:p>
          <a:p>
            <a:endParaRPr lang="en-US" dirty="0" smtClean="0"/>
          </a:p>
        </p:txBody>
      </p:sp>
    </p:spTree>
    <p:extLst>
      <p:ext uri="{BB962C8B-B14F-4D97-AF65-F5344CB8AC3E}">
        <p14:creationId xmlns:p14="http://schemas.microsoft.com/office/powerpoint/2010/main" val="39665584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GroupBy</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6199" y="1301663"/>
            <a:ext cx="8572500" cy="4813402"/>
          </a:xfrm>
        </p:spPr>
      </p:pic>
      <p:sp>
        <p:nvSpPr>
          <p:cNvPr id="5" name="TextBox 4"/>
          <p:cNvSpPr txBox="1"/>
          <p:nvPr/>
        </p:nvSpPr>
        <p:spPr>
          <a:xfrm>
            <a:off x="286199" y="6286515"/>
            <a:ext cx="8038651" cy="380990"/>
          </a:xfrm>
          <a:prstGeom prst="rect">
            <a:avLst/>
          </a:prstGeom>
          <a:noFill/>
        </p:spPr>
        <p:txBody>
          <a:bodyPr wrap="square" rtlCol="0">
            <a:spAutoFit/>
          </a:bodyPr>
          <a:lstStyle/>
          <a:p>
            <a:r>
              <a:rPr lang="en-US" dirty="0"/>
              <a:t>https://groupby.org/conference-session-abstracts/uptight-database-security/</a:t>
            </a:r>
          </a:p>
        </p:txBody>
      </p:sp>
    </p:spTree>
    <p:extLst>
      <p:ext uri="{BB962C8B-B14F-4D97-AF65-F5344CB8AC3E}">
        <p14:creationId xmlns:p14="http://schemas.microsoft.com/office/powerpoint/2010/main" val="650088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Content Placeholder 2"/>
          <p:cNvSpPr>
            <a:spLocks noGrp="1"/>
          </p:cNvSpPr>
          <p:nvPr>
            <p:ph idx="1"/>
          </p:nvPr>
        </p:nvSpPr>
        <p:spPr/>
        <p:txBody>
          <a:bodyPr>
            <a:normAutofit fontScale="77500" lnSpcReduction="20000"/>
          </a:bodyPr>
          <a:lstStyle/>
          <a:p>
            <a:r>
              <a:rPr lang="en-US" sz="3200" b="1" dirty="0"/>
              <a:t>Permissions posters</a:t>
            </a:r>
            <a:endParaRPr lang="en-US" dirty="0"/>
          </a:p>
          <a:p>
            <a:r>
              <a:rPr lang="en-US" sz="3200" dirty="0">
                <a:hlinkClick r:id="rId3"/>
              </a:rPr>
              <a:t>http://social.technet.microsoft.com/wiki/contents/articles/11842.sql-server-database-engine-permission-posters.aspx</a:t>
            </a:r>
            <a:endParaRPr lang="en-US" dirty="0"/>
          </a:p>
          <a:p>
            <a:r>
              <a:rPr lang="en-US" sz="3200" dirty="0">
                <a:hlinkClick r:id="rId4"/>
              </a:rPr>
              <a:t>http://goo.gl/alHLc</a:t>
            </a:r>
            <a:endParaRPr lang="en-US" dirty="0"/>
          </a:p>
          <a:p>
            <a:endParaRPr lang="en-US" dirty="0"/>
          </a:p>
          <a:p>
            <a:r>
              <a:rPr lang="en-US" sz="3200" b="1" dirty="0"/>
              <a:t>PASS Summit 2012</a:t>
            </a:r>
            <a:endParaRPr lang="en-US" dirty="0"/>
          </a:p>
          <a:p>
            <a:r>
              <a:rPr lang="en-US" sz="3200" dirty="0"/>
              <a:t>The Evolution of Security in SQL Server 2012</a:t>
            </a:r>
            <a:endParaRPr lang="en-US" dirty="0"/>
          </a:p>
          <a:p>
            <a:endParaRPr lang="en-US" dirty="0"/>
          </a:p>
          <a:p>
            <a:r>
              <a:rPr lang="en-US" sz="3200" b="1" dirty="0"/>
              <a:t>PASS Summit 2010</a:t>
            </a:r>
            <a:endParaRPr lang="en-US" dirty="0"/>
          </a:p>
          <a:p>
            <a:r>
              <a:rPr lang="en-US" sz="3200" dirty="0"/>
              <a:t>Si Se </a:t>
            </a:r>
            <a:r>
              <a:rPr lang="en-US" sz="3200" dirty="0" err="1"/>
              <a:t>Puede</a:t>
            </a:r>
            <a:r>
              <a:rPr lang="en-US" sz="3200" dirty="0"/>
              <a:t>! Achieving Separation of Duties with SQL Server</a:t>
            </a:r>
          </a:p>
          <a:p>
            <a:endParaRPr lang="en-US" sz="3200" dirty="0"/>
          </a:p>
          <a:p>
            <a:r>
              <a:rPr lang="en-US" sz="3200" b="1" dirty="0"/>
              <a:t>With Cyber-Ark, hackers have no ‘privileges</a:t>
            </a:r>
            <a:r>
              <a:rPr lang="en-US" sz="3200" dirty="0"/>
              <a:t>’ </a:t>
            </a:r>
          </a:p>
          <a:p>
            <a:r>
              <a:rPr lang="en-US" dirty="0">
                <a:hlinkClick r:id="rId5"/>
              </a:rPr>
              <a:t>http://www.timesofisrael.com/with-cyber-ark-hackers-have-no-privileges/</a:t>
            </a:r>
            <a:endParaRPr lang="en-US" dirty="0"/>
          </a:p>
          <a:p>
            <a:endParaRPr lang="en-US" dirty="0"/>
          </a:p>
        </p:txBody>
      </p:sp>
    </p:spTree>
    <p:extLst>
      <p:ext uri="{BB962C8B-B14F-4D97-AF65-F5344CB8AC3E}">
        <p14:creationId xmlns:p14="http://schemas.microsoft.com/office/powerpoint/2010/main" val="13049045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Content Placeholder 2"/>
          <p:cNvSpPr>
            <a:spLocks noGrp="1"/>
          </p:cNvSpPr>
          <p:nvPr>
            <p:ph idx="1"/>
          </p:nvPr>
        </p:nvSpPr>
        <p:spPr/>
        <p:txBody>
          <a:bodyPr>
            <a:normAutofit/>
          </a:bodyPr>
          <a:lstStyle/>
          <a:p>
            <a:r>
              <a:rPr lang="en-US" dirty="0" err="1"/>
              <a:t>Sysadmin</a:t>
            </a:r>
            <a:r>
              <a:rPr lang="en-US" dirty="0"/>
              <a:t> and CONTROL SERVER</a:t>
            </a:r>
          </a:p>
          <a:p>
            <a:r>
              <a:rPr lang="en-US" sz="2400" dirty="0">
                <a:hlinkClick r:id="rId3"/>
              </a:rPr>
              <a:t>http://www.insidesql.org/blogs/andreaswolter</a:t>
            </a:r>
            <a:r>
              <a:rPr lang="en-US" sz="2400" dirty="0" smtClean="0">
                <a:hlinkClick r:id="rId3"/>
              </a:rPr>
              <a:t>/</a:t>
            </a:r>
            <a:endParaRPr lang="en-US" sz="2400" dirty="0"/>
          </a:p>
          <a:p>
            <a:r>
              <a:rPr lang="en-US" sz="2400" dirty="0" smtClean="0">
                <a:hlinkClick r:id="rId4"/>
              </a:rPr>
              <a:t>http</a:t>
            </a:r>
            <a:r>
              <a:rPr lang="en-US" sz="2400" dirty="0">
                <a:hlinkClick r:id="rId4"/>
              </a:rPr>
              <a:t>://</a:t>
            </a:r>
            <a:r>
              <a:rPr lang="en-US" sz="2400" dirty="0" smtClean="0">
                <a:hlinkClick r:id="rId4"/>
              </a:rPr>
              <a:t>www.insidesql.org/blogs/andreaswolter/2013/08/control-server-vs-sysadmin-sa-permissions-privilege-escalation-caveats</a:t>
            </a:r>
            <a:endParaRPr lang="en-US" sz="2400" dirty="0" smtClean="0"/>
          </a:p>
          <a:p>
            <a:r>
              <a:rPr lang="en-US" sz="2000" dirty="0" smtClean="0"/>
              <a:t>Ten Query Tuning Techniques Every SQL Programmer Should Know</a:t>
            </a:r>
          </a:p>
          <a:p>
            <a:pPr lvl="1"/>
            <a:r>
              <a:rPr lang="en-US" sz="2000" dirty="0">
                <a:hlinkClick r:id="rId5"/>
              </a:rPr>
              <a:t>http://</a:t>
            </a:r>
            <a:r>
              <a:rPr lang="en-US" sz="2000" dirty="0" smtClean="0">
                <a:hlinkClick r:id="rId5"/>
              </a:rPr>
              <a:t>youtu.be/XUCxQkFoqpw</a:t>
            </a:r>
            <a:endParaRPr lang="en-US" sz="2000" dirty="0"/>
          </a:p>
          <a:p>
            <a:r>
              <a:rPr lang="en-US" sz="2000" dirty="0">
                <a:hlinkClick r:id="rId6"/>
              </a:rPr>
              <a:t>http://krebsonsecurity.com/2015/02/china-to-blame-in-anthem-hack</a:t>
            </a:r>
            <a:r>
              <a:rPr lang="en-US" sz="2000" dirty="0" smtClean="0">
                <a:hlinkClick r:id="rId6"/>
              </a:rPr>
              <a:t>/</a:t>
            </a:r>
            <a:endParaRPr lang="en-US" sz="2000" dirty="0" smtClean="0"/>
          </a:p>
          <a:p>
            <a:r>
              <a:rPr lang="en-US" sz="2000" dirty="0">
                <a:hlinkClick r:id="rId7"/>
              </a:rPr>
              <a:t>http://</a:t>
            </a:r>
            <a:r>
              <a:rPr lang="en-US" sz="2000" dirty="0" smtClean="0">
                <a:hlinkClick r:id="rId7"/>
              </a:rPr>
              <a:t>sqlmag.com/database-security/using-sql-server-permissions</a:t>
            </a:r>
            <a:endParaRPr lang="en-US" sz="2000" dirty="0" smtClean="0"/>
          </a:p>
          <a:p>
            <a:endParaRPr lang="en-US" sz="2000" dirty="0" smtClean="0"/>
          </a:p>
          <a:p>
            <a:endParaRPr lang="en-US" sz="2800" dirty="0"/>
          </a:p>
          <a:p>
            <a:endParaRPr lang="en-US" sz="2800" dirty="0" smtClean="0"/>
          </a:p>
          <a:p>
            <a:endParaRPr lang="en-US" sz="2400" dirty="0"/>
          </a:p>
          <a:p>
            <a:endParaRPr lang="en-US" dirty="0"/>
          </a:p>
        </p:txBody>
      </p:sp>
    </p:spTree>
    <p:extLst>
      <p:ext uri="{BB962C8B-B14F-4D97-AF65-F5344CB8AC3E}">
        <p14:creationId xmlns:p14="http://schemas.microsoft.com/office/powerpoint/2010/main" val="324568838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7261" y="1364996"/>
            <a:ext cx="3893097" cy="455133"/>
          </a:xfrm>
        </p:spPr>
        <p:txBody>
          <a:bodyPr>
            <a:noAutofit/>
          </a:bodyPr>
          <a:lstStyle/>
          <a:p>
            <a:r>
              <a:rPr lang="en-US" sz="3000" dirty="0"/>
              <a:t>Any questions?</a:t>
            </a:r>
          </a:p>
        </p:txBody>
      </p:sp>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997528" y="2131976"/>
            <a:ext cx="7082444" cy="2113037"/>
          </a:xfrm>
        </p:spPr>
      </p:pic>
      <p:sp>
        <p:nvSpPr>
          <p:cNvPr id="5" name="Text Placeholder 4"/>
          <p:cNvSpPr>
            <a:spLocks noGrp="1"/>
          </p:cNvSpPr>
          <p:nvPr>
            <p:ph type="body" sz="half" idx="2"/>
          </p:nvPr>
        </p:nvSpPr>
        <p:spPr>
          <a:xfrm>
            <a:off x="5361099" y="4365058"/>
            <a:ext cx="2256235" cy="838739"/>
          </a:xfrm>
        </p:spPr>
        <p:txBody>
          <a:bodyPr/>
          <a:lstStyle/>
          <a:p>
            <a:r>
              <a:rPr lang="en-US" i="1" dirty="0">
                <a:solidFill>
                  <a:schemeClr val="accent1"/>
                </a:solidFill>
              </a:rPr>
              <a:t>Ronald </a:t>
            </a:r>
            <a:r>
              <a:rPr lang="en-US" i="1" dirty="0" err="1">
                <a:solidFill>
                  <a:schemeClr val="accent1"/>
                </a:solidFill>
              </a:rPr>
              <a:t>Dameron</a:t>
            </a:r>
            <a:endParaRPr lang="en-US" i="1" dirty="0">
              <a:solidFill>
                <a:schemeClr val="accent1"/>
              </a:solidFill>
            </a:endParaRPr>
          </a:p>
          <a:p>
            <a:r>
              <a:rPr lang="en-US" i="1" dirty="0">
                <a:solidFill>
                  <a:schemeClr val="accent1"/>
                </a:solidFill>
              </a:rPr>
              <a:t>@</a:t>
            </a:r>
            <a:r>
              <a:rPr lang="en-US" i="1" dirty="0" err="1">
                <a:solidFill>
                  <a:schemeClr val="accent1"/>
                </a:solidFill>
              </a:rPr>
              <a:t>RonDBA</a:t>
            </a:r>
            <a:r>
              <a:rPr lang="en-US" i="1" dirty="0">
                <a:solidFill>
                  <a:schemeClr val="accent1"/>
                </a:solidFill>
              </a:rPr>
              <a:t> </a:t>
            </a:r>
          </a:p>
          <a:p>
            <a:r>
              <a:rPr lang="en-US" i="1" dirty="0">
                <a:solidFill>
                  <a:schemeClr val="accent1"/>
                </a:solidFill>
              </a:rPr>
              <a:t>ron.dameron@gmail.com</a:t>
            </a:r>
          </a:p>
          <a:p>
            <a:endParaRPr lang="en-US" dirty="0"/>
          </a:p>
        </p:txBody>
      </p:sp>
    </p:spTree>
    <p:extLst>
      <p:ext uri="{BB962C8B-B14F-4D97-AF65-F5344CB8AC3E}">
        <p14:creationId xmlns:p14="http://schemas.microsoft.com/office/powerpoint/2010/main" val="283662180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45681" y="676994"/>
            <a:ext cx="5190796" cy="606844"/>
          </a:xfrm>
        </p:spPr>
        <p:txBody>
          <a:bodyPr>
            <a:noAutofit/>
          </a:bodyPr>
          <a:lstStyle/>
          <a:p>
            <a:r>
              <a:rPr lang="en-US" sz="4000" dirty="0" smtClean="0"/>
              <a:t>Any questions?</a:t>
            </a:r>
            <a:endParaRPr lang="en-US" sz="40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5681" y="1699635"/>
            <a:ext cx="7786762" cy="2817382"/>
          </a:xfrm>
        </p:spPr>
      </p:pic>
      <p:sp>
        <p:nvSpPr>
          <p:cNvPr id="5" name="Text Placeholder 4"/>
          <p:cNvSpPr>
            <a:spLocks noGrp="1"/>
          </p:cNvSpPr>
          <p:nvPr>
            <p:ph type="body" sz="half" idx="2"/>
          </p:nvPr>
        </p:nvSpPr>
        <p:spPr>
          <a:xfrm>
            <a:off x="5624130" y="4677076"/>
            <a:ext cx="3008313" cy="1118319"/>
          </a:xfrm>
        </p:spPr>
        <p:txBody>
          <a:bodyPr/>
          <a:lstStyle/>
          <a:p>
            <a:r>
              <a:rPr lang="en-US" i="1" dirty="0">
                <a:solidFill>
                  <a:schemeClr val="accent1"/>
                </a:solidFill>
              </a:rPr>
              <a:t>Ronald </a:t>
            </a:r>
            <a:r>
              <a:rPr lang="en-US" i="1" dirty="0" err="1">
                <a:solidFill>
                  <a:schemeClr val="accent1"/>
                </a:solidFill>
              </a:rPr>
              <a:t>Dameron</a:t>
            </a:r>
            <a:endParaRPr lang="en-US" i="1" dirty="0">
              <a:solidFill>
                <a:schemeClr val="accent1"/>
              </a:solidFill>
            </a:endParaRPr>
          </a:p>
          <a:p>
            <a:r>
              <a:rPr lang="en-US" i="1" dirty="0">
                <a:solidFill>
                  <a:schemeClr val="accent1"/>
                </a:solidFill>
              </a:rPr>
              <a:t>@</a:t>
            </a:r>
            <a:r>
              <a:rPr lang="en-US" i="1" dirty="0" err="1">
                <a:solidFill>
                  <a:schemeClr val="accent1"/>
                </a:solidFill>
              </a:rPr>
              <a:t>RonDBA</a:t>
            </a:r>
            <a:r>
              <a:rPr lang="en-US" i="1" dirty="0">
                <a:solidFill>
                  <a:schemeClr val="accent1"/>
                </a:solidFill>
              </a:rPr>
              <a:t> </a:t>
            </a:r>
          </a:p>
          <a:p>
            <a:r>
              <a:rPr lang="en-US" i="1" dirty="0">
                <a:solidFill>
                  <a:schemeClr val="accent1"/>
                </a:solidFill>
              </a:rPr>
              <a:t>ron.dameron@gmail.com</a:t>
            </a:r>
          </a:p>
          <a:p>
            <a:endParaRPr lang="en-US" dirty="0"/>
          </a:p>
        </p:txBody>
      </p:sp>
    </p:spTree>
    <p:extLst>
      <p:ext uri="{BB962C8B-B14F-4D97-AF65-F5344CB8AC3E}">
        <p14:creationId xmlns:p14="http://schemas.microsoft.com/office/powerpoint/2010/main" val="33074807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What is a DBA?</a:t>
            </a:r>
            <a:endParaRPr lang="en-US" dirty="0"/>
          </a:p>
        </p:txBody>
      </p:sp>
      <p:sp>
        <p:nvSpPr>
          <p:cNvPr id="3" name="Content Placeholder 2"/>
          <p:cNvSpPr>
            <a:spLocks noGrp="1"/>
          </p:cNvSpPr>
          <p:nvPr>
            <p:ph idx="1"/>
          </p:nvPr>
        </p:nvSpPr>
        <p:spPr/>
        <p:txBody>
          <a:bodyPr/>
          <a:lstStyle/>
          <a:p>
            <a:r>
              <a:rPr lang="en-US" dirty="0" smtClean="0"/>
              <a:t>Default Blame Acceptor</a:t>
            </a:r>
          </a:p>
          <a:p>
            <a:r>
              <a:rPr lang="en-US" smtClean="0"/>
              <a:t>Don’t be one.</a:t>
            </a:r>
            <a:endParaRPr lang="en-US"/>
          </a:p>
        </p:txBody>
      </p:sp>
    </p:spTree>
    <p:extLst>
      <p:ext uri="{BB962C8B-B14F-4D97-AF65-F5344CB8AC3E}">
        <p14:creationId xmlns:p14="http://schemas.microsoft.com/office/powerpoint/2010/main" val="1096923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35624" y="4394580"/>
            <a:ext cx="5486400" cy="566738"/>
          </a:xfrm>
        </p:spPr>
        <p:txBody>
          <a:bodyPr>
            <a:normAutofit/>
          </a:bodyPr>
          <a:lstStyle/>
          <a:p>
            <a:r>
              <a:rPr lang="en-US" sz="2400" dirty="0" smtClean="0"/>
              <a:t>Any questions?</a:t>
            </a:r>
            <a:endParaRPr lang="en-US" sz="2400" dirty="0"/>
          </a:p>
        </p:txBody>
      </p:sp>
      <p:pic>
        <p:nvPicPr>
          <p:cNvPr id="6" name="Picture Placeholder 5"/>
          <p:cNvPicPr>
            <a:picLocks noGrp="1" noChangeAspect="1"/>
          </p:cNvPicPr>
          <p:nvPr>
            <p:ph type="pic" idx="1"/>
          </p:nvPr>
        </p:nvPicPr>
        <p:blipFill>
          <a:blip r:embed="rId3">
            <a:extLst>
              <a:ext uri="{28A0092B-C50C-407E-A947-70E740481C1C}">
                <a14:useLocalDpi xmlns:a14="http://schemas.microsoft.com/office/drawing/2010/main" val="0"/>
              </a:ext>
            </a:extLst>
          </a:blip>
          <a:srcRect l="12496" r="12496"/>
          <a:stretch>
            <a:fillRect/>
          </a:stretch>
        </p:blipFill>
        <p:spPr/>
      </p:pic>
      <p:sp>
        <p:nvSpPr>
          <p:cNvPr id="4" name="Text Placeholder 3"/>
          <p:cNvSpPr>
            <a:spLocks noGrp="1"/>
          </p:cNvSpPr>
          <p:nvPr>
            <p:ph type="body" sz="half" idx="2"/>
          </p:nvPr>
        </p:nvSpPr>
        <p:spPr>
          <a:xfrm>
            <a:off x="1835624" y="4992380"/>
            <a:ext cx="5486400" cy="1080173"/>
          </a:xfrm>
        </p:spPr>
        <p:txBody>
          <a:bodyPr>
            <a:normAutofit fontScale="92500" lnSpcReduction="20000"/>
          </a:bodyPr>
          <a:lstStyle/>
          <a:p>
            <a:r>
              <a:rPr lang="en-US" sz="2600" i="1" dirty="0"/>
              <a:t>Ronald </a:t>
            </a:r>
            <a:r>
              <a:rPr lang="en-US" sz="2600" i="1" dirty="0" err="1"/>
              <a:t>Dameron</a:t>
            </a:r>
            <a:endParaRPr lang="en-US" sz="2600" i="1" dirty="0"/>
          </a:p>
          <a:p>
            <a:r>
              <a:rPr lang="en-US" sz="2600" i="1" dirty="0"/>
              <a:t>@</a:t>
            </a:r>
            <a:r>
              <a:rPr lang="en-US" sz="2600" i="1" dirty="0" err="1"/>
              <a:t>RonDBA</a:t>
            </a:r>
            <a:r>
              <a:rPr lang="en-US" sz="2600" i="1" dirty="0"/>
              <a:t> </a:t>
            </a:r>
          </a:p>
          <a:p>
            <a:r>
              <a:rPr lang="en-US" sz="2600" i="1" dirty="0"/>
              <a:t>ron.dameron@gmail.com</a:t>
            </a:r>
          </a:p>
          <a:p>
            <a:endParaRPr lang="en-US" dirty="0"/>
          </a:p>
        </p:txBody>
      </p:sp>
      <p:sp>
        <p:nvSpPr>
          <p:cNvPr id="7" name="TextBox 6"/>
          <p:cNvSpPr txBox="1"/>
          <p:nvPr/>
        </p:nvSpPr>
        <p:spPr>
          <a:xfrm>
            <a:off x="1528550" y="4394580"/>
            <a:ext cx="6100549" cy="369332"/>
          </a:xfrm>
          <a:prstGeom prst="rect">
            <a:avLst/>
          </a:prstGeom>
          <a:noFill/>
        </p:spPr>
        <p:txBody>
          <a:bodyPr wrap="square" rtlCol="0">
            <a:spAutoFit/>
          </a:bodyPr>
          <a:lstStyle/>
          <a:p>
            <a:endParaRPr lang="en-US" dirty="0"/>
          </a:p>
        </p:txBody>
      </p:sp>
      <p:sp>
        <p:nvSpPr>
          <p:cNvPr id="8" name="TextBox 7"/>
          <p:cNvSpPr txBox="1"/>
          <p:nvPr/>
        </p:nvSpPr>
        <p:spPr>
          <a:xfrm>
            <a:off x="4085111" y="3992724"/>
            <a:ext cx="3193577" cy="220678"/>
          </a:xfrm>
          <a:prstGeom prst="rect">
            <a:avLst/>
          </a:prstGeom>
          <a:noFill/>
        </p:spPr>
        <p:txBody>
          <a:bodyPr wrap="square" rtlCol="0">
            <a:spAutoFit/>
          </a:bodyPr>
          <a:lstStyle/>
          <a:p>
            <a:r>
              <a:rPr lang="en-US" sz="800" dirty="0">
                <a:solidFill>
                  <a:schemeClr val="accent5"/>
                </a:solidFill>
              </a:rPr>
              <a:t>http://smeagol92055.files.wordpress.com/2013/08/chrisdoohan.jpg</a:t>
            </a:r>
          </a:p>
        </p:txBody>
      </p:sp>
    </p:spTree>
    <p:extLst>
      <p:ext uri="{BB962C8B-B14F-4D97-AF65-F5344CB8AC3E}">
        <p14:creationId xmlns:p14="http://schemas.microsoft.com/office/powerpoint/2010/main" val="40199287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 never want to be this DBA…</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1579" y="1800209"/>
            <a:ext cx="8229597" cy="3067166"/>
          </a:xfrm>
        </p:spPr>
      </p:pic>
    </p:spTree>
    <p:extLst>
      <p:ext uri="{BB962C8B-B14F-4D97-AF65-F5344CB8AC3E}">
        <p14:creationId xmlns:p14="http://schemas.microsoft.com/office/powerpoint/2010/main" val="39521573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Listen to the NSA…</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6100" y="1298507"/>
            <a:ext cx="8229600" cy="4494349"/>
          </a:xfrm>
        </p:spPr>
      </p:pic>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3195623" y="3324023"/>
              <a:ext cx="1023840" cy="48240"/>
            </p14:xfrm>
          </p:contentPart>
        </mc:Choice>
        <mc:Fallback xmlns="">
          <p:pic>
            <p:nvPicPr>
              <p:cNvPr id="7" name="Ink 6"/>
              <p:cNvPicPr/>
              <p:nvPr/>
            </p:nvPicPr>
            <p:blipFill>
              <a:blip r:embed="rId5"/>
              <a:stretch>
                <a:fillRect/>
              </a:stretch>
            </p:blipFill>
            <p:spPr>
              <a:xfrm>
                <a:off x="3147743" y="3227903"/>
                <a:ext cx="111996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p14:cNvContentPartPr/>
              <p14:nvPr/>
            </p14:nvContentPartPr>
            <p14:xfrm>
              <a:off x="3562823" y="4171463"/>
              <a:ext cx="1409760" cy="58320"/>
            </p14:xfrm>
          </p:contentPart>
        </mc:Choice>
        <mc:Fallback xmlns="">
          <p:pic>
            <p:nvPicPr>
              <p:cNvPr id="11" name="Ink 10"/>
              <p:cNvPicPr/>
              <p:nvPr/>
            </p:nvPicPr>
            <p:blipFill>
              <a:blip r:embed="rId7"/>
              <a:stretch>
                <a:fillRect/>
              </a:stretch>
            </p:blipFill>
            <p:spPr>
              <a:xfrm>
                <a:off x="3514583" y="4075703"/>
                <a:ext cx="1505880" cy="250200"/>
              </a:xfrm>
              <a:prstGeom prst="rect">
                <a:avLst/>
              </a:prstGeom>
            </p:spPr>
          </p:pic>
        </mc:Fallback>
      </mc:AlternateContent>
      <p:sp>
        <p:nvSpPr>
          <p:cNvPr id="12" name="TextBox 11"/>
          <p:cNvSpPr txBox="1"/>
          <p:nvPr/>
        </p:nvSpPr>
        <p:spPr>
          <a:xfrm>
            <a:off x="715313" y="5792856"/>
            <a:ext cx="4960620" cy="215444"/>
          </a:xfrm>
          <a:prstGeom prst="rect">
            <a:avLst/>
          </a:prstGeom>
          <a:noFill/>
        </p:spPr>
        <p:txBody>
          <a:bodyPr wrap="square" rtlCol="0">
            <a:spAutoFit/>
          </a:bodyPr>
          <a:lstStyle/>
          <a:p>
            <a:r>
              <a:rPr lang="en-US" sz="800" dirty="0"/>
              <a:t>http://www.wired.com/2016/01/nsa-hacker-chief-explains-how-to-keep-him-out-of-your-system/</a:t>
            </a:r>
          </a:p>
        </p:txBody>
      </p:sp>
    </p:spTree>
    <p:extLst>
      <p:ext uri="{BB962C8B-B14F-4D97-AF65-F5344CB8AC3E}">
        <p14:creationId xmlns:p14="http://schemas.microsoft.com/office/powerpoint/2010/main" val="22965619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77527" y="1417638"/>
            <a:ext cx="6788944" cy="4525963"/>
          </a:xfrm>
        </p:spPr>
      </p:pic>
      <p:sp>
        <p:nvSpPr>
          <p:cNvPr id="5" name="TextBox 4"/>
          <p:cNvSpPr txBox="1"/>
          <p:nvPr/>
        </p:nvSpPr>
        <p:spPr>
          <a:xfrm>
            <a:off x="4709399" y="1542197"/>
            <a:ext cx="3200400" cy="215444"/>
          </a:xfrm>
          <a:prstGeom prst="rect">
            <a:avLst/>
          </a:prstGeom>
          <a:noFill/>
        </p:spPr>
        <p:txBody>
          <a:bodyPr wrap="square" rtlCol="0">
            <a:spAutoFit/>
          </a:bodyPr>
          <a:lstStyle/>
          <a:p>
            <a:r>
              <a:rPr lang="en-US" sz="800" dirty="0"/>
              <a:t>http://www.startrekmovie.com/images/gallery/gallery_07.jpg</a:t>
            </a:r>
          </a:p>
        </p:txBody>
      </p:sp>
      <p:sp>
        <p:nvSpPr>
          <p:cNvPr id="3" name="TextBox 2"/>
          <p:cNvSpPr txBox="1"/>
          <p:nvPr/>
        </p:nvSpPr>
        <p:spPr>
          <a:xfrm>
            <a:off x="1620253" y="5486400"/>
            <a:ext cx="6705600" cy="276999"/>
          </a:xfrm>
          <a:prstGeom prst="rect">
            <a:avLst/>
          </a:prstGeom>
          <a:noFill/>
        </p:spPr>
        <p:txBody>
          <a:bodyPr wrap="square" rtlCol="0">
            <a:spAutoFit/>
          </a:bodyPr>
          <a:lstStyle/>
          <a:p>
            <a:r>
              <a:rPr lang="en-US" sz="1200" dirty="0">
                <a:solidFill>
                  <a:schemeClr val="bg2"/>
                </a:solidFill>
              </a:rPr>
              <a:t>http://</a:t>
            </a:r>
            <a:r>
              <a:rPr lang="en-US" sz="1200" dirty="0" smtClean="0">
                <a:solidFill>
                  <a:schemeClr val="bg2"/>
                </a:solidFill>
              </a:rPr>
              <a:t>www.wpsdlocal6.com/story/28037861/anthem-hack-what-steps-to-takea</a:t>
            </a:r>
            <a:endParaRPr lang="en-US" sz="1200" dirty="0">
              <a:solidFill>
                <a:schemeClr val="bg2"/>
              </a:solidFill>
            </a:endParaRPr>
          </a:p>
        </p:txBody>
      </p:sp>
    </p:spTree>
    <p:extLst>
      <p:ext uri="{BB962C8B-B14F-4D97-AF65-F5344CB8AC3E}">
        <p14:creationId xmlns:p14="http://schemas.microsoft.com/office/powerpoint/2010/main" val="15577063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endParaRPr lang="en-US" dirty="0"/>
          </a:p>
        </p:txBody>
      </p:sp>
      <p:sp>
        <p:nvSpPr>
          <p:cNvPr id="3" name="Content Placeholder 2"/>
          <p:cNvSpPr>
            <a:spLocks noGrp="1"/>
          </p:cNvSpPr>
          <p:nvPr>
            <p:ph idx="1"/>
          </p:nvPr>
        </p:nvSpPr>
        <p:spPr/>
        <p:txBody>
          <a:bodyPr/>
          <a:lstStyle/>
          <a:p>
            <a:r>
              <a:rPr lang="en-US" dirty="0"/>
              <a:t>Decreased risk</a:t>
            </a:r>
          </a:p>
          <a:p>
            <a:r>
              <a:rPr lang="en-US" dirty="0" smtClean="0"/>
              <a:t>Auditors don’t like </a:t>
            </a:r>
            <a:r>
              <a:rPr lang="en-US" dirty="0" err="1"/>
              <a:t>AlwaysOn</a:t>
            </a:r>
            <a:r>
              <a:rPr lang="en-US" dirty="0"/>
              <a:t> </a:t>
            </a:r>
            <a:r>
              <a:rPr lang="en-US" dirty="0" err="1" smtClean="0"/>
              <a:t>sysadmin</a:t>
            </a:r>
            <a:endParaRPr lang="en-US" dirty="0" smtClean="0"/>
          </a:p>
          <a:p>
            <a:r>
              <a:rPr lang="en-US" dirty="0" smtClean="0"/>
              <a:t>More control of Production databases</a:t>
            </a:r>
          </a:p>
          <a:p>
            <a:r>
              <a:rPr lang="en-US" dirty="0" err="1" smtClean="0"/>
              <a:t>Sysadmin</a:t>
            </a:r>
            <a:r>
              <a:rPr lang="en-US" dirty="0" smtClean="0"/>
              <a:t> only when needed</a:t>
            </a:r>
          </a:p>
          <a:p>
            <a:r>
              <a:rPr lang="en-US" dirty="0" smtClean="0"/>
              <a:t>Another defensive layer</a:t>
            </a:r>
          </a:p>
        </p:txBody>
      </p:sp>
    </p:spTree>
    <p:extLst>
      <p:ext uri="{BB962C8B-B14F-4D97-AF65-F5344CB8AC3E}">
        <p14:creationId xmlns:p14="http://schemas.microsoft.com/office/powerpoint/2010/main" val="10612339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breaches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417638"/>
            <a:ext cx="8229600" cy="4468181"/>
          </a:xfrm>
        </p:spPr>
      </p:pic>
    </p:spTree>
    <p:extLst>
      <p:ext uri="{BB962C8B-B14F-4D97-AF65-F5344CB8AC3E}">
        <p14:creationId xmlns:p14="http://schemas.microsoft.com/office/powerpoint/2010/main" val="33265307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SQLSatOslo 2016">
  <a:themeElements>
    <a:clrScheme name="PASS SQLSaturday">
      <a:dk1>
        <a:srgbClr val="101820"/>
      </a:dk1>
      <a:lt1>
        <a:srgbClr val="FFFFFF"/>
      </a:lt1>
      <a:dk2>
        <a:srgbClr val="414A54"/>
      </a:dk2>
      <a:lt2>
        <a:srgbClr val="F2F2F2"/>
      </a:lt2>
      <a:accent1>
        <a:srgbClr val="00BF6F"/>
      </a:accent1>
      <a:accent2>
        <a:srgbClr val="007A3E"/>
      </a:accent2>
      <a:accent3>
        <a:srgbClr val="2DCCD3"/>
      </a:accent3>
      <a:accent4>
        <a:srgbClr val="007377"/>
      </a:accent4>
      <a:accent5>
        <a:srgbClr val="6558B1"/>
      </a:accent5>
      <a:accent6>
        <a:srgbClr val="AF272F"/>
      </a:accent6>
      <a:hlink>
        <a:srgbClr val="00BF6F"/>
      </a:hlink>
      <a:folHlink>
        <a:srgbClr val="2DCCD3"/>
      </a:folHlink>
    </a:clrScheme>
    <a:fontScheme name="PASS SQLSaturda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lIns="0" tIns="0" rIns="0" bIns="0" anchor="ctr">
        <a:spAutoFit/>
      </a:bodyPr>
      <a:lstStyle>
        <a:defPPr algn="l">
          <a:defRPr sz="2400" dirty="0" smtClean="0">
            <a:solidFill>
              <a:schemeClr val="accent1"/>
            </a:solidFil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SQLSatOslo 2016">
  <a:themeElements>
    <a:clrScheme name="PASS SQLSaturday">
      <a:dk1>
        <a:srgbClr val="101820"/>
      </a:dk1>
      <a:lt1>
        <a:srgbClr val="FFFFFF"/>
      </a:lt1>
      <a:dk2>
        <a:srgbClr val="414A54"/>
      </a:dk2>
      <a:lt2>
        <a:srgbClr val="F2F2F2"/>
      </a:lt2>
      <a:accent1>
        <a:srgbClr val="00BF6F"/>
      </a:accent1>
      <a:accent2>
        <a:srgbClr val="007A3E"/>
      </a:accent2>
      <a:accent3>
        <a:srgbClr val="2DCCD3"/>
      </a:accent3>
      <a:accent4>
        <a:srgbClr val="007377"/>
      </a:accent4>
      <a:accent5>
        <a:srgbClr val="6558B1"/>
      </a:accent5>
      <a:accent6>
        <a:srgbClr val="AF272F"/>
      </a:accent6>
      <a:hlink>
        <a:srgbClr val="00BF6F"/>
      </a:hlink>
      <a:folHlink>
        <a:srgbClr val="2DCCD3"/>
      </a:folHlink>
    </a:clrScheme>
    <a:fontScheme name="PASS SQLSaturda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lIns="0" tIns="0" rIns="0" bIns="0" anchor="ctr">
        <a:spAutoFit/>
      </a:bodyPr>
      <a:lstStyle>
        <a:defPPr algn="l">
          <a:defRPr sz="2400" dirty="0" smtClean="0">
            <a:solidFill>
              <a:schemeClr val="accent1"/>
            </a:solidFil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PASS SQLSaturday">
    <a:dk1>
      <a:srgbClr val="101820"/>
    </a:dk1>
    <a:lt1>
      <a:srgbClr val="FFFFFF"/>
    </a:lt1>
    <a:dk2>
      <a:srgbClr val="414A54"/>
    </a:dk2>
    <a:lt2>
      <a:srgbClr val="F2F2F2"/>
    </a:lt2>
    <a:accent1>
      <a:srgbClr val="00BF6F"/>
    </a:accent1>
    <a:accent2>
      <a:srgbClr val="007A3E"/>
    </a:accent2>
    <a:accent3>
      <a:srgbClr val="2DCCD3"/>
    </a:accent3>
    <a:accent4>
      <a:srgbClr val="007377"/>
    </a:accent4>
    <a:accent5>
      <a:srgbClr val="6558B1"/>
    </a:accent5>
    <a:accent6>
      <a:srgbClr val="AF272F"/>
    </a:accent6>
    <a:hlink>
      <a:srgbClr val="00BF6F"/>
    </a:hlink>
    <a:folHlink>
      <a:srgbClr val="2DCCD3"/>
    </a:folHlink>
  </a:clrScheme>
</a:themeOverride>
</file>

<file path=ppt/theme/themeOverride2.xml><?xml version="1.0" encoding="utf-8"?>
<a:themeOverride xmlns:a="http://schemas.openxmlformats.org/drawingml/2006/main">
  <a:clrScheme name="PASS SQLSaturday">
    <a:dk1>
      <a:srgbClr val="101820"/>
    </a:dk1>
    <a:lt1>
      <a:srgbClr val="FFFFFF"/>
    </a:lt1>
    <a:dk2>
      <a:srgbClr val="414A54"/>
    </a:dk2>
    <a:lt2>
      <a:srgbClr val="F2F2F2"/>
    </a:lt2>
    <a:accent1>
      <a:srgbClr val="00BF6F"/>
    </a:accent1>
    <a:accent2>
      <a:srgbClr val="007A3E"/>
    </a:accent2>
    <a:accent3>
      <a:srgbClr val="2DCCD3"/>
    </a:accent3>
    <a:accent4>
      <a:srgbClr val="007377"/>
    </a:accent4>
    <a:accent5>
      <a:srgbClr val="6558B1"/>
    </a:accent5>
    <a:accent6>
      <a:srgbClr val="AF272F"/>
    </a:accent6>
    <a:hlink>
      <a:srgbClr val="00BF6F"/>
    </a:hlink>
    <a:folHlink>
      <a:srgbClr val="2DCCD3"/>
    </a:folHlink>
  </a:clrScheme>
</a:themeOverride>
</file>

<file path=docProps/app.xml><?xml version="1.0" encoding="utf-8"?>
<Properties xmlns="http://schemas.openxmlformats.org/officeDocument/2006/extended-properties" xmlns:vt="http://schemas.openxmlformats.org/officeDocument/2006/docPropsVTypes">
  <Template/>
  <TotalTime>5378</TotalTime>
  <Words>2536</Words>
  <Application>Microsoft Office PowerPoint</Application>
  <PresentationFormat>On-screen Show (4:3)</PresentationFormat>
  <Paragraphs>403</Paragraphs>
  <Slides>40</Slides>
  <Notes>37</Notes>
  <HiddenSlides>9</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40</vt:i4>
      </vt:variant>
    </vt:vector>
  </HeadingPairs>
  <TitlesOfParts>
    <vt:vector size="47" baseType="lpstr">
      <vt:lpstr>Arial</vt:lpstr>
      <vt:lpstr>Calibri</vt:lpstr>
      <vt:lpstr>Segoe UI</vt:lpstr>
      <vt:lpstr>Wingdings</vt:lpstr>
      <vt:lpstr>SQLSatOslo 2016</vt:lpstr>
      <vt:lpstr>1_SQLSatOslo 2016</vt:lpstr>
      <vt:lpstr>Image</vt:lpstr>
      <vt:lpstr>Uptight Database Security</vt:lpstr>
      <vt:lpstr>About Me</vt:lpstr>
      <vt:lpstr>Agenda</vt:lpstr>
      <vt:lpstr> What is a DBA?</vt:lpstr>
      <vt:lpstr>I never want to be this DBA…</vt:lpstr>
      <vt:lpstr>Listen to the NSA…</vt:lpstr>
      <vt:lpstr>Why?</vt:lpstr>
      <vt:lpstr>Why?</vt:lpstr>
      <vt:lpstr>Data breaches</vt:lpstr>
      <vt:lpstr>Have you been pwned?</vt:lpstr>
      <vt:lpstr>Why? You don’t want to be this DBA.</vt:lpstr>
      <vt:lpstr>Requirements</vt:lpstr>
      <vt:lpstr>Sysadmin Required?</vt:lpstr>
      <vt:lpstr>Sysadmin Required?</vt:lpstr>
      <vt:lpstr>Sysadmin Required?</vt:lpstr>
      <vt:lpstr>Assumptions </vt:lpstr>
      <vt:lpstr>Implementation</vt:lpstr>
      <vt:lpstr>Hopefully, you have a security audit tool…</vt:lpstr>
      <vt:lpstr>What’s the difference?</vt:lpstr>
      <vt:lpstr>Offshore DBA – Simple Example</vt:lpstr>
      <vt:lpstr>To lockdown a database…</vt:lpstr>
      <vt:lpstr>sp_foreachdb</vt:lpstr>
      <vt:lpstr>Add a controlled sysadmin group</vt:lpstr>
      <vt:lpstr>Reduce DBA permissions</vt:lpstr>
      <vt:lpstr>Mind the gap</vt:lpstr>
      <vt:lpstr>Deny DBA access to user schemas</vt:lpstr>
      <vt:lpstr>Drop DBA groups from sysadmin role</vt:lpstr>
      <vt:lpstr>There be cursors here!  LOCAL FAST_FORWARD </vt:lpstr>
      <vt:lpstr>Grant additional memberships</vt:lpstr>
      <vt:lpstr>A picture is worth a thousand perms</vt:lpstr>
      <vt:lpstr>Demo</vt:lpstr>
      <vt:lpstr>Script Disclaimer </vt:lpstr>
      <vt:lpstr>The Wisdom of Buck Woody</vt:lpstr>
      <vt:lpstr>Recap</vt:lpstr>
      <vt:lpstr>GroupBy</vt:lpstr>
      <vt:lpstr>Resources</vt:lpstr>
      <vt:lpstr>Resources</vt:lpstr>
      <vt:lpstr>Any questions?</vt:lpstr>
      <vt:lpstr>Any questions?</vt:lpstr>
      <vt:lpstr>Any questions?</vt:lpstr>
    </vt:vector>
  </TitlesOfParts>
  <Company>Revealed Design,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Carla Hamilton</dc:creator>
  <cp:lastModifiedBy>Ronald Dameron</cp:lastModifiedBy>
  <cp:revision>239</cp:revision>
  <dcterms:created xsi:type="dcterms:W3CDTF">2011-08-19T20:30:49Z</dcterms:created>
  <dcterms:modified xsi:type="dcterms:W3CDTF">2018-02-24T02:49:36Z</dcterms:modified>
</cp:coreProperties>
</file>